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目录页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白底内页 一 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白底内页 一 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文本"/>
          <p:cNvSpPr txBox="1"/>
          <p:nvPr>
            <p:ph type="title"/>
          </p:nvPr>
        </p:nvSpPr>
        <p:spPr>
          <a:xfrm>
            <a:off x="635000" y="647700"/>
            <a:ext cx="23114000" cy="20066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algn="l" defTabSz="825500">
              <a:defRPr sz="12000"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34" name="正文级别 1…"/>
          <p:cNvSpPr txBox="1"/>
          <p:nvPr>
            <p:ph type="body" idx="1"/>
          </p:nvPr>
        </p:nvSpPr>
        <p:spPr>
          <a:xfrm>
            <a:off x="635000" y="2959100"/>
            <a:ext cx="23114000" cy="8942983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 defTabSz="825500">
              <a:spcBef>
                <a:spcPts val="0"/>
              </a:spcBef>
              <a:buSzTx/>
              <a:buFontTx/>
              <a:buNone/>
              <a:defRPr sz="7000"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  <a:lvl2pPr marL="0" indent="228600" defTabSz="825500">
              <a:spcBef>
                <a:spcPts val="0"/>
              </a:spcBef>
              <a:buSzTx/>
              <a:buFontTx/>
              <a:buNone/>
              <a:defRPr sz="7000">
                <a:latin typeface="PingFang SC Regular"/>
                <a:ea typeface="PingFang SC Regular"/>
                <a:cs typeface="PingFang SC Regular"/>
                <a:sym typeface="PingFang SC Regular"/>
              </a:defRPr>
            </a:lvl2pPr>
            <a:lvl3pPr marL="0" indent="457200" defTabSz="825500">
              <a:spcBef>
                <a:spcPts val="0"/>
              </a:spcBef>
              <a:buSzTx/>
              <a:buFontTx/>
              <a:buNone/>
              <a:defRPr sz="7000">
                <a:latin typeface="PingFang SC Regular"/>
                <a:ea typeface="PingFang SC Regular"/>
                <a:cs typeface="PingFang SC Regular"/>
                <a:sym typeface="PingFang SC Regular"/>
              </a:defRPr>
            </a:lvl3pPr>
            <a:lvl4pPr marL="0" indent="685800" defTabSz="825500">
              <a:spcBef>
                <a:spcPts val="0"/>
              </a:spcBef>
              <a:buSzTx/>
              <a:buFontTx/>
              <a:buNone/>
              <a:defRPr sz="7000">
                <a:latin typeface="PingFang SC Regular"/>
                <a:ea typeface="PingFang SC Regular"/>
                <a:cs typeface="PingFang SC Regular"/>
                <a:sym typeface="PingFang SC Regular"/>
              </a:defRPr>
            </a:lvl4pPr>
            <a:lvl5pPr marL="0" indent="914400" defTabSz="825500">
              <a:spcBef>
                <a:spcPts val="0"/>
              </a:spcBef>
              <a:buSzTx/>
              <a:buFontTx/>
              <a:buNone/>
              <a:defRPr sz="7000">
                <a:latin typeface="PingFang SC Regular"/>
                <a:ea typeface="PingFang SC Regular"/>
                <a:cs typeface="PingFang SC Regular"/>
                <a:sym typeface="PingFang SC Regular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标题与副标题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文级别 1…"/>
          <p:cNvSpPr txBox="1"/>
          <p:nvPr>
            <p:ph type="body" sz="quarter" idx="1"/>
          </p:nvPr>
        </p:nvSpPr>
        <p:spPr>
          <a:xfrm>
            <a:off x="1778000" y="6496050"/>
            <a:ext cx="20828000" cy="15875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 algn="ctr" defTabSz="825500">
              <a:spcBef>
                <a:spcPts val="0"/>
              </a:spcBef>
              <a:buSzTx/>
              <a:buFontTx/>
              <a:buNone/>
              <a:defRPr sz="9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  <a:lvl2pPr marL="0" indent="228600" algn="ctr" defTabSz="825500">
              <a:spcBef>
                <a:spcPts val="0"/>
              </a:spcBef>
              <a:buSzTx/>
              <a:buFontTx/>
              <a:buNone/>
              <a:defRPr sz="9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2pPr>
            <a:lvl3pPr marL="0" indent="457200" algn="ctr" defTabSz="825500">
              <a:spcBef>
                <a:spcPts val="0"/>
              </a:spcBef>
              <a:buSzTx/>
              <a:buFontTx/>
              <a:buNone/>
              <a:defRPr sz="9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3pPr>
            <a:lvl4pPr marL="0" indent="685800" algn="ctr" defTabSz="825500">
              <a:spcBef>
                <a:spcPts val="0"/>
              </a:spcBef>
              <a:buSzTx/>
              <a:buFontTx/>
              <a:buNone/>
              <a:defRPr sz="9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4pPr>
            <a:lvl5pPr marL="0" indent="914400" algn="ctr" defTabSz="825500">
              <a:spcBef>
                <a:spcPts val="0"/>
              </a:spcBef>
              <a:buSzTx/>
              <a:buFontTx/>
              <a:buNone/>
              <a:defRPr sz="90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标题文本"/>
          <p:cNvSpPr txBox="1"/>
          <p:nvPr>
            <p:ph type="title"/>
          </p:nvPr>
        </p:nvSpPr>
        <p:spPr>
          <a:xfrm>
            <a:off x="1778000" y="1866900"/>
            <a:ext cx="20828000" cy="4648200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defTabSz="825500">
              <a:defRPr sz="12500">
                <a:solidFill>
                  <a:srgbClr val="FFFFFF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4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尾页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hank you"/>
          <p:cNvSpPr txBox="1"/>
          <p:nvPr>
            <p:ph type="body" sz="half" idx="13"/>
          </p:nvPr>
        </p:nvSpPr>
        <p:spPr>
          <a:xfrm>
            <a:off x="316230" y="4133849"/>
            <a:ext cx="23751540" cy="4622801"/>
          </a:xfrm>
          <a:prstGeom prst="rect">
            <a:avLst/>
          </a:prstGeom>
          <a:effectLst>
            <a:reflection blurRad="0" stA="85738" stPos="0" endA="0" endPos="40000" dist="0" dir="5400000" fadeDir="5400000" sx="100000" sy="-100000" kx="0" ky="0" algn="bl" rotWithShape="0"/>
          </a:effectLst>
        </p:spPr>
        <p:txBody>
          <a:bodyPr lIns="0" tIns="0" rIns="0" bIns="0" anchor="ctr">
            <a:spAutoFit/>
          </a:bodyPr>
          <a:lstStyle>
            <a:lvl1pPr marL="0" indent="0" algn="ctr" defTabSz="825500">
              <a:lnSpc>
                <a:spcPts val="41100"/>
              </a:lnSpc>
              <a:spcBef>
                <a:spcPts val="0"/>
              </a:spcBef>
              <a:buSzTx/>
              <a:buFontTx/>
              <a:buNone/>
              <a:defRPr sz="26000">
                <a:solidFill>
                  <a:srgbClr val="FFFFFF"/>
                </a:solidFill>
                <a:latin typeface="PingFang SC Semibold"/>
                <a:ea typeface="PingFang SC Semibold"/>
                <a:cs typeface="PingFang SC Semibold"/>
                <a:sym typeface="PingFang SC Semibold"/>
              </a:defRPr>
            </a:lvl1pPr>
          </a:lstStyle>
          <a:p>
            <a:pPr/>
            <a:r>
              <a:t>Thank you</a:t>
            </a:r>
          </a:p>
        </p:txBody>
      </p:sp>
      <p:sp>
        <p:nvSpPr>
          <p:cNvPr id="52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D0D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5668"/>
          <a:stretch>
            <a:fillRect/>
          </a:stretch>
        </p:blipFill>
        <p:spPr>
          <a:xfrm>
            <a:off x="0" y="0"/>
            <a:ext cx="24384000" cy="1371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/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4.jpeg"/><Relationship Id="rId5" Type="http://schemas.openxmlformats.org/officeDocument/2006/relationships/image" Target="../media/image19.png"/><Relationship Id="rId6" Type="http://schemas.openxmlformats.org/officeDocument/2006/relationships/hyperlink" Target="https://github.com/apache/dubbo-go-hessian2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4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tif"/><Relationship Id="rId8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uya open-gateway篇"/>
          <p:cNvSpPr txBox="1"/>
          <p:nvPr>
            <p:ph type="body" sz="quarter" idx="1"/>
          </p:nvPr>
        </p:nvSpPr>
        <p:spPr>
          <a:xfrm>
            <a:off x="1778000" y="6521450"/>
            <a:ext cx="20828000" cy="1587500"/>
          </a:xfrm>
          <a:prstGeom prst="rect">
            <a:avLst/>
          </a:prstGeom>
        </p:spPr>
        <p:txBody>
          <a:bodyPr/>
          <a:lstStyle>
            <a:lvl1pPr defTabSz="457200">
              <a:defRPr sz="5800"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tuya open-gateway篇</a:t>
            </a:r>
          </a:p>
        </p:txBody>
      </p:sp>
      <p:sp>
        <p:nvSpPr>
          <p:cNvPr id="62" name="dubbo-go实践分享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23000"/>
              </a:lnSpc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dubbo-go实践分享</a:t>
            </a:r>
          </a:p>
        </p:txBody>
      </p:sp>
      <p:sp>
        <p:nvSpPr>
          <p:cNvPr id="63" name="Speaker : panty"/>
          <p:cNvSpPr txBox="1"/>
          <p:nvPr/>
        </p:nvSpPr>
        <p:spPr>
          <a:xfrm>
            <a:off x="1331171" y="9795271"/>
            <a:ext cx="20828001" cy="1072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b="1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Speaker : panty</a:t>
            </a:r>
          </a:p>
        </p:txBody>
      </p:sp>
      <p:sp>
        <p:nvSpPr>
          <p:cNvPr id="64" name="Aliware DUBBO Brand"/>
          <p:cNvSpPr txBox="1"/>
          <p:nvPr/>
        </p:nvSpPr>
        <p:spPr>
          <a:xfrm>
            <a:off x="1778000" y="18669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defRPr b="1" sz="3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Aliware DUBBO Brand</a:t>
            </a:r>
          </a:p>
        </p:txBody>
      </p:sp>
      <p:pic>
        <p:nvPicPr>
          <p:cNvPr id="65" name="DUBBO logo品牌色.png" descr="DUBBO logo品牌色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954" y="507801"/>
            <a:ext cx="3396222" cy="831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19826" y="452993"/>
            <a:ext cx="1710691" cy="941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成组"/>
          <p:cNvGrpSpPr/>
          <p:nvPr/>
        </p:nvGrpSpPr>
        <p:grpSpPr>
          <a:xfrm>
            <a:off x="5770368" y="4154502"/>
            <a:ext cx="3156300" cy="3156300"/>
            <a:chOff x="0" y="0"/>
            <a:chExt cx="3156299" cy="3156299"/>
          </a:xfrm>
        </p:grpSpPr>
        <p:grpSp>
          <p:nvGrpSpPr>
            <p:cNvPr id="182" name="成组"/>
            <p:cNvGrpSpPr/>
            <p:nvPr/>
          </p:nvGrpSpPr>
          <p:grpSpPr>
            <a:xfrm>
              <a:off x="691814" y="702035"/>
              <a:ext cx="1772671" cy="1752229"/>
              <a:chOff x="0" y="0"/>
              <a:chExt cx="1772670" cy="1752227"/>
            </a:xfrm>
          </p:grpSpPr>
          <p:sp>
            <p:nvSpPr>
              <p:cNvPr id="160" name="圆角矩形"/>
              <p:cNvSpPr/>
              <p:nvPr/>
            </p:nvSpPr>
            <p:spPr>
              <a:xfrm>
                <a:off x="151045" y="130603"/>
                <a:ext cx="1621626" cy="1621625"/>
              </a:xfrm>
              <a:prstGeom prst="roundRect">
                <a:avLst>
                  <a:gd name="adj" fmla="val 9082"/>
                </a:avLst>
              </a:prstGeom>
              <a:solidFill>
                <a:srgbClr val="56C1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1" name="圆角矩形"/>
              <p:cNvSpPr/>
              <p:nvPr/>
            </p:nvSpPr>
            <p:spPr>
              <a:xfrm>
                <a:off x="0" y="0"/>
                <a:ext cx="1621625" cy="1621625"/>
              </a:xfrm>
              <a:prstGeom prst="roundRect">
                <a:avLst>
                  <a:gd name="adj" fmla="val 9082"/>
                </a:avLst>
              </a:prstGeom>
              <a:solidFill>
                <a:srgbClr val="00A2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2" name="圆角矩形"/>
              <p:cNvSpPr/>
              <p:nvPr/>
            </p:nvSpPr>
            <p:spPr>
              <a:xfrm>
                <a:off x="395307" y="625667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3" name="圆角矩形"/>
              <p:cNvSpPr/>
              <p:nvPr/>
            </p:nvSpPr>
            <p:spPr>
              <a:xfrm>
                <a:off x="395307" y="787890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4" name="圆角矩形"/>
              <p:cNvSpPr/>
              <p:nvPr/>
            </p:nvSpPr>
            <p:spPr>
              <a:xfrm>
                <a:off x="395307" y="950113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5" name="圆角矩形"/>
              <p:cNvSpPr/>
              <p:nvPr/>
            </p:nvSpPr>
            <p:spPr>
              <a:xfrm rot="16200000">
                <a:off x="406275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6" name="圆角矩形"/>
              <p:cNvSpPr/>
              <p:nvPr/>
            </p:nvSpPr>
            <p:spPr>
              <a:xfrm rot="16200000">
                <a:off x="243232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7" name="圆角矩形"/>
              <p:cNvSpPr/>
              <p:nvPr/>
            </p:nvSpPr>
            <p:spPr>
              <a:xfrm rot="16200000">
                <a:off x="569318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8" name="圆角矩形"/>
              <p:cNvSpPr/>
              <p:nvPr/>
            </p:nvSpPr>
            <p:spPr>
              <a:xfrm>
                <a:off x="496763" y="496763"/>
                <a:ext cx="628099" cy="628099"/>
              </a:xfrm>
              <a:prstGeom prst="roundRect">
                <a:avLst>
                  <a:gd name="adj" fmla="val 9082"/>
                </a:avLst>
              </a:prstGeom>
              <a:solidFill>
                <a:srgbClr val="004D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69" name="圆角矩形"/>
              <p:cNvSpPr/>
              <p:nvPr/>
            </p:nvSpPr>
            <p:spPr>
              <a:xfrm>
                <a:off x="577938" y="577938"/>
                <a:ext cx="465748" cy="465748"/>
              </a:xfrm>
              <a:prstGeom prst="roundRect">
                <a:avLst>
                  <a:gd name="adj" fmla="val 9082"/>
                </a:avLst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0" name="圆形"/>
              <p:cNvSpPr/>
              <p:nvPr/>
            </p:nvSpPr>
            <p:spPr>
              <a:xfrm>
                <a:off x="275316" y="1184846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1" name="矩形"/>
              <p:cNvSpPr/>
              <p:nvPr/>
            </p:nvSpPr>
            <p:spPr>
              <a:xfrm>
                <a:off x="757" y="1236795"/>
                <a:ext cx="400371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2" name="圆形"/>
              <p:cNvSpPr/>
              <p:nvPr/>
            </p:nvSpPr>
            <p:spPr>
              <a:xfrm>
                <a:off x="1256241" y="249107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3" name="矩形"/>
              <p:cNvSpPr/>
              <p:nvPr/>
            </p:nvSpPr>
            <p:spPr>
              <a:xfrm>
                <a:off x="1329957" y="301056"/>
                <a:ext cx="291535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4" name="圆形"/>
              <p:cNvSpPr/>
              <p:nvPr/>
            </p:nvSpPr>
            <p:spPr>
              <a:xfrm>
                <a:off x="119970" y="528201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5" name="矩形"/>
              <p:cNvSpPr/>
              <p:nvPr/>
            </p:nvSpPr>
            <p:spPr>
              <a:xfrm>
                <a:off x="197366" y="359754"/>
                <a:ext cx="189954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6" name="矩形"/>
              <p:cNvSpPr/>
              <p:nvPr/>
            </p:nvSpPr>
            <p:spPr>
              <a:xfrm rot="16200000">
                <a:off x="193034" y="181336"/>
                <a:ext cx="400371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7" name="矩形"/>
              <p:cNvSpPr/>
              <p:nvPr/>
            </p:nvSpPr>
            <p:spPr>
              <a:xfrm rot="16200000">
                <a:off x="55175" y="483754"/>
                <a:ext cx="291534" cy="43535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8" name="圆形"/>
              <p:cNvSpPr/>
              <p:nvPr/>
            </p:nvSpPr>
            <p:spPr>
              <a:xfrm>
                <a:off x="156248" y="564480"/>
                <a:ext cx="89388" cy="89388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79" name="圆形"/>
              <p:cNvSpPr/>
              <p:nvPr/>
            </p:nvSpPr>
            <p:spPr>
              <a:xfrm>
                <a:off x="1256241" y="1279171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80" name="圆形"/>
              <p:cNvSpPr/>
              <p:nvPr/>
            </p:nvSpPr>
            <p:spPr>
              <a:xfrm>
                <a:off x="1292519" y="1315450"/>
                <a:ext cx="89388" cy="89387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81" name="矩形"/>
              <p:cNvSpPr/>
              <p:nvPr/>
            </p:nvSpPr>
            <p:spPr>
              <a:xfrm rot="16200000">
                <a:off x="1234981" y="1494626"/>
                <a:ext cx="204465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183" name="圆形"/>
            <p:cNvSpPr/>
            <p:nvPr/>
          </p:nvSpPr>
          <p:spPr>
            <a:xfrm>
              <a:off x="0" y="0"/>
              <a:ext cx="3156300" cy="3156300"/>
            </a:xfrm>
            <a:prstGeom prst="ellipse">
              <a:avLst/>
            </a:prstGeom>
            <a:noFill/>
            <a:ln w="12700" cap="flat">
              <a:solidFill>
                <a:srgbClr val="006AE7">
                  <a:alpha val="2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4" name="圆形"/>
            <p:cNvSpPr/>
            <p:nvPr/>
          </p:nvSpPr>
          <p:spPr>
            <a:xfrm>
              <a:off x="96169" y="96170"/>
              <a:ext cx="2963960" cy="2963960"/>
            </a:xfrm>
            <a:prstGeom prst="ellipse">
              <a:avLst/>
            </a:prstGeom>
            <a:noFill/>
            <a:ln w="50800" cap="flat">
              <a:solidFill>
                <a:srgbClr val="006AE7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193" name="成组"/>
          <p:cNvGrpSpPr/>
          <p:nvPr/>
        </p:nvGrpSpPr>
        <p:grpSpPr>
          <a:xfrm>
            <a:off x="5075366" y="6752297"/>
            <a:ext cx="4546305" cy="4546305"/>
            <a:chOff x="0" y="0"/>
            <a:chExt cx="4546304" cy="4546304"/>
          </a:xfrm>
        </p:grpSpPr>
        <p:sp>
          <p:nvSpPr>
            <p:cNvPr id="186" name="圆形"/>
            <p:cNvSpPr/>
            <p:nvPr/>
          </p:nvSpPr>
          <p:spPr>
            <a:xfrm>
              <a:off x="138522" y="138522"/>
              <a:ext cx="4269260" cy="4269260"/>
            </a:xfrm>
            <a:prstGeom prst="ellipse">
              <a:avLst/>
            </a:prstGeom>
            <a:noFill/>
            <a:ln w="50800" cap="flat">
              <a:solidFill>
                <a:srgbClr val="006AE7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8" indent="1828800"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 </a:t>
              </a:r>
            </a:p>
          </p:txBody>
        </p:sp>
        <p:sp>
          <p:nvSpPr>
            <p:cNvPr id="187" name="圆形"/>
            <p:cNvSpPr/>
            <p:nvPr/>
          </p:nvSpPr>
          <p:spPr>
            <a:xfrm>
              <a:off x="0" y="0"/>
              <a:ext cx="4546305" cy="4546305"/>
            </a:xfrm>
            <a:prstGeom prst="ellipse">
              <a:avLst/>
            </a:prstGeom>
            <a:noFill/>
            <a:ln w="12700" cap="flat">
              <a:solidFill>
                <a:srgbClr val="006AE7">
                  <a:alpha val="2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192" name="成组"/>
            <p:cNvGrpSpPr/>
            <p:nvPr/>
          </p:nvGrpSpPr>
          <p:grpSpPr>
            <a:xfrm>
              <a:off x="688470" y="801322"/>
              <a:ext cx="3169363" cy="2943660"/>
              <a:chOff x="0" y="0"/>
              <a:chExt cx="3169362" cy="2943659"/>
            </a:xfrm>
          </p:grpSpPr>
          <p:sp>
            <p:nvSpPr>
              <p:cNvPr id="188" name="椭圆形"/>
              <p:cNvSpPr/>
              <p:nvPr/>
            </p:nvSpPr>
            <p:spPr>
              <a:xfrm rot="1620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89" name="椭圆形"/>
              <p:cNvSpPr/>
              <p:nvPr/>
            </p:nvSpPr>
            <p:spPr>
              <a:xfrm rot="1968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0" name="椭圆形"/>
              <p:cNvSpPr/>
              <p:nvPr/>
            </p:nvSpPr>
            <p:spPr>
              <a:xfrm flipH="1" rot="192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1" name="圆形"/>
              <p:cNvSpPr/>
              <p:nvPr/>
            </p:nvSpPr>
            <p:spPr>
              <a:xfrm>
                <a:off x="1381481" y="1268629"/>
                <a:ext cx="406401" cy="406401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grpSp>
        <p:nvGrpSpPr>
          <p:cNvPr id="201" name="成组"/>
          <p:cNvGrpSpPr/>
          <p:nvPr/>
        </p:nvGrpSpPr>
        <p:grpSpPr>
          <a:xfrm>
            <a:off x="11425366" y="6752297"/>
            <a:ext cx="4546305" cy="4546305"/>
            <a:chOff x="0" y="0"/>
            <a:chExt cx="4546304" cy="4546304"/>
          </a:xfrm>
        </p:grpSpPr>
        <p:sp>
          <p:nvSpPr>
            <p:cNvPr id="194" name="圆形"/>
            <p:cNvSpPr/>
            <p:nvPr/>
          </p:nvSpPr>
          <p:spPr>
            <a:xfrm>
              <a:off x="138522" y="138522"/>
              <a:ext cx="4269260" cy="4269260"/>
            </a:xfrm>
            <a:prstGeom prst="ellipse">
              <a:avLst/>
            </a:prstGeom>
            <a:noFill/>
            <a:ln w="50800" cap="flat">
              <a:solidFill>
                <a:srgbClr val="006AE7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8" indent="1828800"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 </a:t>
              </a:r>
            </a:p>
          </p:txBody>
        </p:sp>
        <p:sp>
          <p:nvSpPr>
            <p:cNvPr id="195" name="圆形"/>
            <p:cNvSpPr/>
            <p:nvPr/>
          </p:nvSpPr>
          <p:spPr>
            <a:xfrm>
              <a:off x="0" y="0"/>
              <a:ext cx="4546305" cy="4546305"/>
            </a:xfrm>
            <a:prstGeom prst="ellipse">
              <a:avLst/>
            </a:prstGeom>
            <a:noFill/>
            <a:ln w="12700" cap="flat">
              <a:solidFill>
                <a:srgbClr val="006AE7">
                  <a:alpha val="2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00" name="成组"/>
            <p:cNvGrpSpPr/>
            <p:nvPr/>
          </p:nvGrpSpPr>
          <p:grpSpPr>
            <a:xfrm>
              <a:off x="688470" y="801322"/>
              <a:ext cx="3169363" cy="2943660"/>
              <a:chOff x="0" y="0"/>
              <a:chExt cx="3169362" cy="2943659"/>
            </a:xfrm>
          </p:grpSpPr>
          <p:sp>
            <p:nvSpPr>
              <p:cNvPr id="196" name="椭圆形"/>
              <p:cNvSpPr/>
              <p:nvPr/>
            </p:nvSpPr>
            <p:spPr>
              <a:xfrm rot="1620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7" name="椭圆形"/>
              <p:cNvSpPr/>
              <p:nvPr/>
            </p:nvSpPr>
            <p:spPr>
              <a:xfrm rot="1968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8" name="椭圆形"/>
              <p:cNvSpPr/>
              <p:nvPr/>
            </p:nvSpPr>
            <p:spPr>
              <a:xfrm flipH="1" rot="192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199" name="圆形"/>
              <p:cNvSpPr/>
              <p:nvPr/>
            </p:nvSpPr>
            <p:spPr>
              <a:xfrm>
                <a:off x="1381481" y="1268629"/>
                <a:ext cx="406401" cy="406401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grpSp>
        <p:nvGrpSpPr>
          <p:cNvPr id="209" name="成组"/>
          <p:cNvGrpSpPr/>
          <p:nvPr/>
        </p:nvGrpSpPr>
        <p:grpSpPr>
          <a:xfrm>
            <a:off x="17953166" y="6752297"/>
            <a:ext cx="4546305" cy="4546305"/>
            <a:chOff x="0" y="0"/>
            <a:chExt cx="4546304" cy="4546304"/>
          </a:xfrm>
        </p:grpSpPr>
        <p:sp>
          <p:nvSpPr>
            <p:cNvPr id="202" name="圆形"/>
            <p:cNvSpPr/>
            <p:nvPr/>
          </p:nvSpPr>
          <p:spPr>
            <a:xfrm>
              <a:off x="138522" y="138522"/>
              <a:ext cx="4269260" cy="4269260"/>
            </a:xfrm>
            <a:prstGeom prst="ellipse">
              <a:avLst/>
            </a:prstGeom>
            <a:noFill/>
            <a:ln w="50800" cap="flat">
              <a:solidFill>
                <a:srgbClr val="006AE7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8" indent="1828800"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 </a:t>
              </a:r>
            </a:p>
          </p:txBody>
        </p:sp>
        <p:sp>
          <p:nvSpPr>
            <p:cNvPr id="203" name="圆形"/>
            <p:cNvSpPr/>
            <p:nvPr/>
          </p:nvSpPr>
          <p:spPr>
            <a:xfrm>
              <a:off x="0" y="0"/>
              <a:ext cx="4546305" cy="4546305"/>
            </a:xfrm>
            <a:prstGeom prst="ellipse">
              <a:avLst/>
            </a:prstGeom>
            <a:noFill/>
            <a:ln w="12700" cap="flat">
              <a:solidFill>
                <a:srgbClr val="006AE7">
                  <a:alpha val="2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grpSp>
          <p:nvGrpSpPr>
            <p:cNvPr id="208" name="成组"/>
            <p:cNvGrpSpPr/>
            <p:nvPr/>
          </p:nvGrpSpPr>
          <p:grpSpPr>
            <a:xfrm>
              <a:off x="688470" y="801322"/>
              <a:ext cx="3169363" cy="2943660"/>
              <a:chOff x="0" y="0"/>
              <a:chExt cx="3169362" cy="2943659"/>
            </a:xfrm>
          </p:grpSpPr>
          <p:sp>
            <p:nvSpPr>
              <p:cNvPr id="204" name="椭圆形"/>
              <p:cNvSpPr/>
              <p:nvPr/>
            </p:nvSpPr>
            <p:spPr>
              <a:xfrm rot="1620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5" name="椭圆形"/>
              <p:cNvSpPr/>
              <p:nvPr/>
            </p:nvSpPr>
            <p:spPr>
              <a:xfrm rot="1968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6" name="椭圆形"/>
              <p:cNvSpPr/>
              <p:nvPr/>
            </p:nvSpPr>
            <p:spPr>
              <a:xfrm flipH="1" rot="1920000">
                <a:off x="112851" y="836829"/>
                <a:ext cx="2943660" cy="1270001"/>
              </a:xfrm>
              <a:prstGeom prst="ellipse">
                <a:avLst/>
              </a:prstGeom>
              <a:noFill/>
              <a:ln w="152400" cap="flat">
                <a:solidFill>
                  <a:srgbClr val="00A2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07" name="圆形"/>
              <p:cNvSpPr/>
              <p:nvPr/>
            </p:nvSpPr>
            <p:spPr>
              <a:xfrm>
                <a:off x="1381481" y="1268629"/>
                <a:ext cx="406401" cy="406401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grpSp>
        <p:nvGrpSpPr>
          <p:cNvPr id="235" name="成组"/>
          <p:cNvGrpSpPr/>
          <p:nvPr/>
        </p:nvGrpSpPr>
        <p:grpSpPr>
          <a:xfrm>
            <a:off x="12120368" y="4154502"/>
            <a:ext cx="3156300" cy="3156300"/>
            <a:chOff x="0" y="0"/>
            <a:chExt cx="3156299" cy="3156299"/>
          </a:xfrm>
        </p:grpSpPr>
        <p:grpSp>
          <p:nvGrpSpPr>
            <p:cNvPr id="232" name="成组"/>
            <p:cNvGrpSpPr/>
            <p:nvPr/>
          </p:nvGrpSpPr>
          <p:grpSpPr>
            <a:xfrm>
              <a:off x="691814" y="702035"/>
              <a:ext cx="1772671" cy="1752229"/>
              <a:chOff x="0" y="0"/>
              <a:chExt cx="1772670" cy="1752227"/>
            </a:xfrm>
          </p:grpSpPr>
          <p:sp>
            <p:nvSpPr>
              <p:cNvPr id="210" name="圆角矩形"/>
              <p:cNvSpPr/>
              <p:nvPr/>
            </p:nvSpPr>
            <p:spPr>
              <a:xfrm>
                <a:off x="151045" y="130603"/>
                <a:ext cx="1621626" cy="1621625"/>
              </a:xfrm>
              <a:prstGeom prst="roundRect">
                <a:avLst>
                  <a:gd name="adj" fmla="val 9082"/>
                </a:avLst>
              </a:prstGeom>
              <a:solidFill>
                <a:srgbClr val="56C1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1" name="圆角矩形"/>
              <p:cNvSpPr/>
              <p:nvPr/>
            </p:nvSpPr>
            <p:spPr>
              <a:xfrm>
                <a:off x="0" y="0"/>
                <a:ext cx="1621625" cy="1621625"/>
              </a:xfrm>
              <a:prstGeom prst="roundRect">
                <a:avLst>
                  <a:gd name="adj" fmla="val 9082"/>
                </a:avLst>
              </a:prstGeom>
              <a:solidFill>
                <a:srgbClr val="00A2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2" name="圆角矩形"/>
              <p:cNvSpPr/>
              <p:nvPr/>
            </p:nvSpPr>
            <p:spPr>
              <a:xfrm>
                <a:off x="395307" y="625667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3" name="圆角矩形"/>
              <p:cNvSpPr/>
              <p:nvPr/>
            </p:nvSpPr>
            <p:spPr>
              <a:xfrm>
                <a:off x="395307" y="787890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4" name="圆角矩形"/>
              <p:cNvSpPr/>
              <p:nvPr/>
            </p:nvSpPr>
            <p:spPr>
              <a:xfrm>
                <a:off x="395307" y="950113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5" name="圆角矩形"/>
              <p:cNvSpPr/>
              <p:nvPr/>
            </p:nvSpPr>
            <p:spPr>
              <a:xfrm rot="16200000">
                <a:off x="406275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6" name="圆角矩形"/>
              <p:cNvSpPr/>
              <p:nvPr/>
            </p:nvSpPr>
            <p:spPr>
              <a:xfrm rot="16200000">
                <a:off x="243232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7" name="圆角矩形"/>
              <p:cNvSpPr/>
              <p:nvPr/>
            </p:nvSpPr>
            <p:spPr>
              <a:xfrm rot="16200000">
                <a:off x="569318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8" name="圆角矩形"/>
              <p:cNvSpPr/>
              <p:nvPr/>
            </p:nvSpPr>
            <p:spPr>
              <a:xfrm>
                <a:off x="496763" y="496763"/>
                <a:ext cx="628099" cy="628099"/>
              </a:xfrm>
              <a:prstGeom prst="roundRect">
                <a:avLst>
                  <a:gd name="adj" fmla="val 9082"/>
                </a:avLst>
              </a:prstGeom>
              <a:solidFill>
                <a:srgbClr val="004D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19" name="圆角矩形"/>
              <p:cNvSpPr/>
              <p:nvPr/>
            </p:nvSpPr>
            <p:spPr>
              <a:xfrm>
                <a:off x="577938" y="577938"/>
                <a:ext cx="465748" cy="465748"/>
              </a:xfrm>
              <a:prstGeom prst="roundRect">
                <a:avLst>
                  <a:gd name="adj" fmla="val 9082"/>
                </a:avLst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0" name="圆形"/>
              <p:cNvSpPr/>
              <p:nvPr/>
            </p:nvSpPr>
            <p:spPr>
              <a:xfrm>
                <a:off x="275316" y="1184846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1" name="矩形"/>
              <p:cNvSpPr/>
              <p:nvPr/>
            </p:nvSpPr>
            <p:spPr>
              <a:xfrm>
                <a:off x="757" y="1236795"/>
                <a:ext cx="400371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2" name="圆形"/>
              <p:cNvSpPr/>
              <p:nvPr/>
            </p:nvSpPr>
            <p:spPr>
              <a:xfrm>
                <a:off x="1256241" y="249107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3" name="矩形"/>
              <p:cNvSpPr/>
              <p:nvPr/>
            </p:nvSpPr>
            <p:spPr>
              <a:xfrm>
                <a:off x="1329957" y="301056"/>
                <a:ext cx="291535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4" name="圆形"/>
              <p:cNvSpPr/>
              <p:nvPr/>
            </p:nvSpPr>
            <p:spPr>
              <a:xfrm>
                <a:off x="119970" y="528201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5" name="矩形"/>
              <p:cNvSpPr/>
              <p:nvPr/>
            </p:nvSpPr>
            <p:spPr>
              <a:xfrm>
                <a:off x="197366" y="359754"/>
                <a:ext cx="189954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6" name="矩形"/>
              <p:cNvSpPr/>
              <p:nvPr/>
            </p:nvSpPr>
            <p:spPr>
              <a:xfrm rot="16200000">
                <a:off x="193034" y="181336"/>
                <a:ext cx="400371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7" name="矩形"/>
              <p:cNvSpPr/>
              <p:nvPr/>
            </p:nvSpPr>
            <p:spPr>
              <a:xfrm rot="16200000">
                <a:off x="55175" y="483754"/>
                <a:ext cx="291534" cy="43535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8" name="圆形"/>
              <p:cNvSpPr/>
              <p:nvPr/>
            </p:nvSpPr>
            <p:spPr>
              <a:xfrm>
                <a:off x="156248" y="564480"/>
                <a:ext cx="89388" cy="89388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9" name="圆形"/>
              <p:cNvSpPr/>
              <p:nvPr/>
            </p:nvSpPr>
            <p:spPr>
              <a:xfrm>
                <a:off x="1256241" y="1279171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0" name="圆形"/>
              <p:cNvSpPr/>
              <p:nvPr/>
            </p:nvSpPr>
            <p:spPr>
              <a:xfrm>
                <a:off x="1292519" y="1315450"/>
                <a:ext cx="89388" cy="89387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1" name="矩形"/>
              <p:cNvSpPr/>
              <p:nvPr/>
            </p:nvSpPr>
            <p:spPr>
              <a:xfrm rot="16200000">
                <a:off x="1234981" y="1494626"/>
                <a:ext cx="204465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233" name="圆形"/>
            <p:cNvSpPr/>
            <p:nvPr/>
          </p:nvSpPr>
          <p:spPr>
            <a:xfrm>
              <a:off x="0" y="0"/>
              <a:ext cx="3156300" cy="3156300"/>
            </a:xfrm>
            <a:prstGeom prst="ellipse">
              <a:avLst/>
            </a:prstGeom>
            <a:noFill/>
            <a:ln w="12700" cap="flat">
              <a:solidFill>
                <a:srgbClr val="006AE7">
                  <a:alpha val="2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34" name="圆形"/>
            <p:cNvSpPr/>
            <p:nvPr/>
          </p:nvSpPr>
          <p:spPr>
            <a:xfrm>
              <a:off x="96169" y="96170"/>
              <a:ext cx="2963960" cy="2963960"/>
            </a:xfrm>
            <a:prstGeom prst="ellipse">
              <a:avLst/>
            </a:prstGeom>
            <a:noFill/>
            <a:ln w="50800" cap="flat">
              <a:solidFill>
                <a:srgbClr val="006AE7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 </a:t>
              </a:r>
            </a:p>
          </p:txBody>
        </p:sp>
      </p:grpSp>
      <p:grpSp>
        <p:nvGrpSpPr>
          <p:cNvPr id="261" name="成组"/>
          <p:cNvGrpSpPr/>
          <p:nvPr/>
        </p:nvGrpSpPr>
        <p:grpSpPr>
          <a:xfrm>
            <a:off x="18648168" y="4154502"/>
            <a:ext cx="3156300" cy="3156300"/>
            <a:chOff x="0" y="0"/>
            <a:chExt cx="3156299" cy="3156299"/>
          </a:xfrm>
        </p:grpSpPr>
        <p:grpSp>
          <p:nvGrpSpPr>
            <p:cNvPr id="258" name="成组"/>
            <p:cNvGrpSpPr/>
            <p:nvPr/>
          </p:nvGrpSpPr>
          <p:grpSpPr>
            <a:xfrm>
              <a:off x="691814" y="702035"/>
              <a:ext cx="1772671" cy="1752229"/>
              <a:chOff x="0" y="0"/>
              <a:chExt cx="1772670" cy="1752227"/>
            </a:xfrm>
          </p:grpSpPr>
          <p:sp>
            <p:nvSpPr>
              <p:cNvPr id="236" name="圆角矩形"/>
              <p:cNvSpPr/>
              <p:nvPr/>
            </p:nvSpPr>
            <p:spPr>
              <a:xfrm>
                <a:off x="151045" y="130603"/>
                <a:ext cx="1621626" cy="1621625"/>
              </a:xfrm>
              <a:prstGeom prst="roundRect">
                <a:avLst>
                  <a:gd name="adj" fmla="val 9082"/>
                </a:avLst>
              </a:prstGeom>
              <a:solidFill>
                <a:srgbClr val="56C1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7" name="圆角矩形"/>
              <p:cNvSpPr/>
              <p:nvPr/>
            </p:nvSpPr>
            <p:spPr>
              <a:xfrm>
                <a:off x="0" y="0"/>
                <a:ext cx="1621625" cy="1621625"/>
              </a:xfrm>
              <a:prstGeom prst="roundRect">
                <a:avLst>
                  <a:gd name="adj" fmla="val 9082"/>
                </a:avLst>
              </a:prstGeom>
              <a:solidFill>
                <a:srgbClr val="00A2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8" name="圆角矩形"/>
              <p:cNvSpPr/>
              <p:nvPr/>
            </p:nvSpPr>
            <p:spPr>
              <a:xfrm>
                <a:off x="395307" y="625667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39" name="圆角矩形"/>
              <p:cNvSpPr/>
              <p:nvPr/>
            </p:nvSpPr>
            <p:spPr>
              <a:xfrm>
                <a:off x="395307" y="787890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0" name="圆角矩形"/>
              <p:cNvSpPr/>
              <p:nvPr/>
            </p:nvSpPr>
            <p:spPr>
              <a:xfrm>
                <a:off x="395307" y="950113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1" name="圆角矩形"/>
              <p:cNvSpPr/>
              <p:nvPr/>
            </p:nvSpPr>
            <p:spPr>
              <a:xfrm rot="16200000">
                <a:off x="406275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2" name="圆角矩形"/>
              <p:cNvSpPr/>
              <p:nvPr/>
            </p:nvSpPr>
            <p:spPr>
              <a:xfrm rot="16200000">
                <a:off x="243232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3" name="圆角矩形"/>
              <p:cNvSpPr/>
              <p:nvPr/>
            </p:nvSpPr>
            <p:spPr>
              <a:xfrm rot="16200000">
                <a:off x="569318" y="776922"/>
                <a:ext cx="831011" cy="67781"/>
              </a:xfrm>
              <a:prstGeom prst="roundRect">
                <a:avLst>
                  <a:gd name="adj" fmla="val 50000"/>
                </a:avLst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4" name="圆角矩形"/>
              <p:cNvSpPr/>
              <p:nvPr/>
            </p:nvSpPr>
            <p:spPr>
              <a:xfrm>
                <a:off x="496763" y="496763"/>
                <a:ext cx="628099" cy="628099"/>
              </a:xfrm>
              <a:prstGeom prst="roundRect">
                <a:avLst>
                  <a:gd name="adj" fmla="val 9082"/>
                </a:avLst>
              </a:prstGeom>
              <a:solidFill>
                <a:srgbClr val="004D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5" name="圆角矩形"/>
              <p:cNvSpPr/>
              <p:nvPr/>
            </p:nvSpPr>
            <p:spPr>
              <a:xfrm>
                <a:off x="577938" y="577938"/>
                <a:ext cx="465748" cy="465748"/>
              </a:xfrm>
              <a:prstGeom prst="roundRect">
                <a:avLst>
                  <a:gd name="adj" fmla="val 9082"/>
                </a:avLst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6" name="圆形"/>
              <p:cNvSpPr/>
              <p:nvPr/>
            </p:nvSpPr>
            <p:spPr>
              <a:xfrm>
                <a:off x="275316" y="1184846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7" name="矩形"/>
              <p:cNvSpPr/>
              <p:nvPr/>
            </p:nvSpPr>
            <p:spPr>
              <a:xfrm>
                <a:off x="757" y="1236795"/>
                <a:ext cx="400371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8" name="圆形"/>
              <p:cNvSpPr/>
              <p:nvPr/>
            </p:nvSpPr>
            <p:spPr>
              <a:xfrm>
                <a:off x="1256241" y="249107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49" name="矩形"/>
              <p:cNvSpPr/>
              <p:nvPr/>
            </p:nvSpPr>
            <p:spPr>
              <a:xfrm>
                <a:off x="1329957" y="301056"/>
                <a:ext cx="291535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0" name="圆形"/>
              <p:cNvSpPr/>
              <p:nvPr/>
            </p:nvSpPr>
            <p:spPr>
              <a:xfrm>
                <a:off x="119970" y="528201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1" name="矩形"/>
              <p:cNvSpPr/>
              <p:nvPr/>
            </p:nvSpPr>
            <p:spPr>
              <a:xfrm>
                <a:off x="197366" y="359754"/>
                <a:ext cx="189954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2" name="矩形"/>
              <p:cNvSpPr/>
              <p:nvPr/>
            </p:nvSpPr>
            <p:spPr>
              <a:xfrm rot="16200000">
                <a:off x="193034" y="181336"/>
                <a:ext cx="400371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3" name="矩形"/>
              <p:cNvSpPr/>
              <p:nvPr/>
            </p:nvSpPr>
            <p:spPr>
              <a:xfrm rot="16200000">
                <a:off x="55175" y="483754"/>
                <a:ext cx="291534" cy="43535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4" name="圆形"/>
              <p:cNvSpPr/>
              <p:nvPr/>
            </p:nvSpPr>
            <p:spPr>
              <a:xfrm>
                <a:off x="156248" y="564480"/>
                <a:ext cx="89388" cy="89388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5" name="圆形"/>
              <p:cNvSpPr/>
              <p:nvPr/>
            </p:nvSpPr>
            <p:spPr>
              <a:xfrm>
                <a:off x="1256241" y="1279171"/>
                <a:ext cx="161945" cy="161945"/>
              </a:xfrm>
              <a:prstGeom prst="ellipse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6" name="圆形"/>
              <p:cNvSpPr/>
              <p:nvPr/>
            </p:nvSpPr>
            <p:spPr>
              <a:xfrm>
                <a:off x="1292519" y="1315450"/>
                <a:ext cx="89388" cy="89387"/>
              </a:xfrm>
              <a:prstGeom prst="ellipse">
                <a:avLst/>
              </a:prstGeom>
              <a:solidFill>
                <a:srgbClr val="73FD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57" name="矩形"/>
              <p:cNvSpPr/>
              <p:nvPr/>
            </p:nvSpPr>
            <p:spPr>
              <a:xfrm rot="16200000">
                <a:off x="1234981" y="1494626"/>
                <a:ext cx="204465" cy="43536"/>
              </a:xfrm>
              <a:prstGeom prst="rect">
                <a:avLst/>
              </a:prstGeom>
              <a:solidFill>
                <a:srgbClr val="0076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50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  <p:sp>
          <p:nvSpPr>
            <p:cNvPr id="259" name="圆形"/>
            <p:cNvSpPr/>
            <p:nvPr/>
          </p:nvSpPr>
          <p:spPr>
            <a:xfrm>
              <a:off x="0" y="0"/>
              <a:ext cx="3156300" cy="3156300"/>
            </a:xfrm>
            <a:prstGeom prst="ellipse">
              <a:avLst/>
            </a:prstGeom>
            <a:noFill/>
            <a:ln w="12700" cap="flat">
              <a:solidFill>
                <a:srgbClr val="006AE7">
                  <a:alpha val="20000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260" name="圆形"/>
            <p:cNvSpPr/>
            <p:nvPr/>
          </p:nvSpPr>
          <p:spPr>
            <a:xfrm>
              <a:off x="96169" y="96170"/>
              <a:ext cx="2963960" cy="2963960"/>
            </a:xfrm>
            <a:prstGeom prst="ellipse">
              <a:avLst/>
            </a:prstGeom>
            <a:noFill/>
            <a:ln w="50800" cap="flat">
              <a:solidFill>
                <a:srgbClr val="006AE7">
                  <a:alpha val="30000"/>
                </a:srgb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68" name="连接线"/>
          <p:cNvSpPr/>
          <p:nvPr/>
        </p:nvSpPr>
        <p:spPr>
          <a:xfrm>
            <a:off x="8624749" y="3141298"/>
            <a:ext cx="10311289" cy="1670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fill="norm" stroke="1" extrusionOk="0">
                <a:moveTo>
                  <a:pt x="0" y="16012"/>
                </a:moveTo>
                <a:cubicBezTo>
                  <a:pt x="7090" y="-5400"/>
                  <a:pt x="14290" y="-5337"/>
                  <a:pt x="21600" y="16200"/>
                </a:cubicBezTo>
              </a:path>
            </a:pathLst>
          </a:cu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263" name="线条"/>
          <p:cNvSpPr/>
          <p:nvPr/>
        </p:nvSpPr>
        <p:spPr>
          <a:xfrm>
            <a:off x="8867216" y="5722297"/>
            <a:ext cx="335100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264" name="线条"/>
          <p:cNvSpPr/>
          <p:nvPr/>
        </p:nvSpPr>
        <p:spPr>
          <a:xfrm>
            <a:off x="15286916" y="5732652"/>
            <a:ext cx="3351005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265" name="多区专线打通，网关提供指定区域调用api"/>
          <p:cNvSpPr txBox="1"/>
          <p:nvPr/>
        </p:nvSpPr>
        <p:spPr>
          <a:xfrm>
            <a:off x="2404293" y="781050"/>
            <a:ext cx="988845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/>
            </a:lvl1pPr>
          </a:lstStyle>
          <a:p>
            <a:pPr/>
            <a:r>
              <a:t>多区专线打通，网关提供指定区域调用api</a:t>
            </a:r>
          </a:p>
        </p:txBody>
      </p:sp>
      <p:sp>
        <p:nvSpPr>
          <p:cNvPr id="266" name="网关"/>
          <p:cNvSpPr txBox="1"/>
          <p:nvPr/>
        </p:nvSpPr>
        <p:spPr>
          <a:xfrm>
            <a:off x="2417929" y="5377052"/>
            <a:ext cx="138639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/>
            </a:lvl1pPr>
          </a:lstStyle>
          <a:p>
            <a:pPr/>
            <a:r>
              <a:t>网关</a:t>
            </a:r>
          </a:p>
        </p:txBody>
      </p:sp>
      <p:sp>
        <p:nvSpPr>
          <p:cNvPr id="267" name="dubbo集群"/>
          <p:cNvSpPr txBox="1"/>
          <p:nvPr/>
        </p:nvSpPr>
        <p:spPr>
          <a:xfrm>
            <a:off x="2255861" y="8669849"/>
            <a:ext cx="248732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/>
            </a:lvl1pPr>
          </a:lstStyle>
          <a:p>
            <a:pPr/>
            <a:r>
              <a:t>dubbo集群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成组"/>
          <p:cNvGrpSpPr/>
          <p:nvPr/>
        </p:nvGrpSpPr>
        <p:grpSpPr>
          <a:xfrm>
            <a:off x="7316646" y="4106994"/>
            <a:ext cx="9154161" cy="3888742"/>
            <a:chOff x="0" y="0"/>
            <a:chExt cx="9154159" cy="3888739"/>
          </a:xfrm>
        </p:grpSpPr>
        <p:sp>
          <p:nvSpPr>
            <p:cNvPr id="270" name="Object 30005"/>
            <p:cNvSpPr txBox="1"/>
            <p:nvPr/>
          </p:nvSpPr>
          <p:spPr>
            <a:xfrm>
              <a:off x="0" y="2527300"/>
              <a:ext cx="9154160" cy="1361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3000"/>
                </a:lnSpc>
                <a:defRPr sz="7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gateway实现</a:t>
              </a:r>
            </a:p>
          </p:txBody>
        </p:sp>
        <p:pic>
          <p:nvPicPr>
            <p:cNvPr id="271" name="image 30006" descr="image 3000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04250" y="0"/>
              <a:ext cx="1905001" cy="190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2" name="Object 30007"/>
            <p:cNvSpPr txBox="1"/>
            <p:nvPr/>
          </p:nvSpPr>
          <p:spPr>
            <a:xfrm>
              <a:off x="3237672" y="200716"/>
              <a:ext cx="2639061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 100003" descr="image 10000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7724" y="3086277"/>
            <a:ext cx="21088552" cy="1741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 100004" descr="image 100004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1448" y="6667500"/>
            <a:ext cx="21088552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 100005" descr="image 100005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4668" y="9731508"/>
            <a:ext cx="21088553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Object 100006"/>
          <p:cNvSpPr txBox="1"/>
          <p:nvPr/>
        </p:nvSpPr>
        <p:spPr>
          <a:xfrm>
            <a:off x="8783771" y="9930263"/>
            <a:ext cx="10386061" cy="122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     目前社区伙伴正在从事的工作，这也是提升服务可靠性不可缺少的一环。</a:t>
            </a:r>
          </a:p>
        </p:txBody>
      </p:sp>
      <p:sp>
        <p:nvSpPr>
          <p:cNvPr id="279" name="Object 100007"/>
          <p:cNvSpPr txBox="1"/>
          <p:nvPr/>
        </p:nvSpPr>
        <p:spPr>
          <a:xfrm>
            <a:off x="3401033" y="10231888"/>
            <a:ext cx="3925388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监控、限流 ……</a:t>
            </a:r>
          </a:p>
        </p:txBody>
      </p:sp>
      <p:sp>
        <p:nvSpPr>
          <p:cNvPr id="280" name="Object 100008"/>
          <p:cNvSpPr txBox="1"/>
          <p:nvPr/>
        </p:nvSpPr>
        <p:spPr>
          <a:xfrm>
            <a:off x="3436167" y="8600506"/>
            <a:ext cx="256286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性能调优</a:t>
            </a:r>
          </a:p>
        </p:txBody>
      </p:sp>
      <p:sp>
        <p:nvSpPr>
          <p:cNvPr id="281" name="Object 100009"/>
          <p:cNvSpPr txBox="1"/>
          <p:nvPr/>
        </p:nvSpPr>
        <p:spPr>
          <a:xfrm>
            <a:off x="8767708" y="8387464"/>
            <a:ext cx="13120414" cy="122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      dubbo-go transport层使用getty提供读写分离的连接池。在项目开发测试过程中，检测并修复缺陷、并通过经验调参，优化并发性能。</a:t>
            </a:r>
          </a:p>
        </p:txBody>
      </p:sp>
      <p:sp>
        <p:nvSpPr>
          <p:cNvPr id="282" name="Object 1000010"/>
          <p:cNvSpPr txBox="1"/>
          <p:nvPr/>
        </p:nvSpPr>
        <p:spPr>
          <a:xfrm>
            <a:off x="3420104" y="6979770"/>
            <a:ext cx="376352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加强服务治理可靠性</a:t>
            </a:r>
          </a:p>
        </p:txBody>
      </p:sp>
      <p:sp>
        <p:nvSpPr>
          <p:cNvPr id="283" name="Object 1000011"/>
          <p:cNvSpPr txBox="1"/>
          <p:nvPr/>
        </p:nvSpPr>
        <p:spPr>
          <a:xfrm>
            <a:off x="8809548" y="6858000"/>
            <a:ext cx="12416165" cy="121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5000"/>
              </a:lnSpc>
              <a:defRPr sz="29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     项目使用zk注册中心，开发期间发现并解决数个dubbo-go的zk模块的bug和可优化点。目前运行良好，以实际验证了生产环境的可用性。</a:t>
            </a:r>
          </a:p>
        </p:txBody>
      </p:sp>
      <p:sp>
        <p:nvSpPr>
          <p:cNvPr id="284" name="Object 1000012"/>
          <p:cNvSpPr txBox="1"/>
          <p:nvPr/>
        </p:nvSpPr>
        <p:spPr>
          <a:xfrm>
            <a:off x="3243409" y="5281676"/>
            <a:ext cx="631241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9000"/>
              </a:lnSpc>
              <a:defRPr b="1"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提升hessain-go对java支持 </a:t>
            </a:r>
          </a:p>
        </p:txBody>
      </p:sp>
      <p:sp>
        <p:nvSpPr>
          <p:cNvPr id="285" name="Object 1000014"/>
          <p:cNvSpPr txBox="1"/>
          <p:nvPr/>
        </p:nvSpPr>
        <p:spPr>
          <a:xfrm>
            <a:off x="3371915" y="3664846"/>
            <a:ext cx="506323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实现dubbo-go泛化调用</a:t>
            </a:r>
          </a:p>
        </p:txBody>
      </p:sp>
      <p:sp>
        <p:nvSpPr>
          <p:cNvPr id="286" name="Object 1000015"/>
          <p:cNvSpPr txBox="1"/>
          <p:nvPr/>
        </p:nvSpPr>
        <p:spPr>
          <a:xfrm>
            <a:off x="9281731" y="3705353"/>
            <a:ext cx="13120415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7999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网关系统建立在泛化调用的基础上，此项必须要实现的功能。</a:t>
            </a:r>
          </a:p>
        </p:txBody>
      </p:sp>
      <p:sp>
        <p:nvSpPr>
          <p:cNvPr id="287" name="Object 1000016"/>
          <p:cNvSpPr txBox="1"/>
          <p:nvPr/>
        </p:nvSpPr>
        <p:spPr>
          <a:xfrm>
            <a:off x="2143729" y="3469282"/>
            <a:ext cx="133096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45C3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288" name="Object 1000017"/>
          <p:cNvSpPr txBox="1"/>
          <p:nvPr/>
        </p:nvSpPr>
        <p:spPr>
          <a:xfrm>
            <a:off x="2031286" y="5167376"/>
            <a:ext cx="133096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45C3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289" name="Object 1000018"/>
          <p:cNvSpPr txBox="1"/>
          <p:nvPr/>
        </p:nvSpPr>
        <p:spPr>
          <a:xfrm>
            <a:off x="2143729" y="6865470"/>
            <a:ext cx="133096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45C3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290" name="Object 1000019"/>
          <p:cNvSpPr txBox="1"/>
          <p:nvPr/>
        </p:nvSpPr>
        <p:spPr>
          <a:xfrm>
            <a:off x="2143729" y="8480165"/>
            <a:ext cx="133096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45C3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291" name="Object 1000020"/>
          <p:cNvSpPr txBox="1"/>
          <p:nvPr/>
        </p:nvSpPr>
        <p:spPr>
          <a:xfrm>
            <a:off x="2143729" y="10117588"/>
            <a:ext cx="133096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45C3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05</a:t>
            </a:r>
          </a:p>
        </p:txBody>
      </p:sp>
      <p:sp>
        <p:nvSpPr>
          <p:cNvPr id="292" name="针对该网关项目对dubbo-go优化（踩坑）："/>
          <p:cNvSpPr txBox="1"/>
          <p:nvPr/>
        </p:nvSpPr>
        <p:spPr>
          <a:xfrm>
            <a:off x="1702516" y="1517550"/>
            <a:ext cx="1142065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39000"/>
              </a:lnSpc>
              <a:defRPr b="1" spc="410" sz="4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针对该网关项目对dubbo-go优化（踩坑）：</a:t>
            </a:r>
          </a:p>
        </p:txBody>
      </p:sp>
      <p:sp>
        <p:nvSpPr>
          <p:cNvPr id="293" name="Object 1000015"/>
          <p:cNvSpPr txBox="1"/>
          <p:nvPr/>
        </p:nvSpPr>
        <p:spPr>
          <a:xfrm>
            <a:off x="8809548" y="5281676"/>
            <a:ext cx="12416165" cy="1198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17999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pPr>
            <a:r>
              <a:t>     开发中，遇到大量序列化适配问题。感谢社区同学们帮助扫除障碍。目前</a:t>
            </a:r>
            <a:r>
              <a:rPr>
                <a:hlinkClick r:id="rId6" invalidUrl="" action="" tgtFrame="" tooltip="" history="1" highlightClick="0" endSnd="0"/>
              </a:rPr>
              <a:t>apache/dubbo-go-hessian2</a:t>
            </a:r>
            <a:r>
              <a:t>已经很好的支持了dubbo协议中java和go的交互。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泛化调用的实现：generic_filter"/>
          <p:cNvSpPr txBox="1"/>
          <p:nvPr/>
        </p:nvSpPr>
        <p:spPr>
          <a:xfrm>
            <a:off x="1118316" y="933350"/>
            <a:ext cx="859398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39000"/>
              </a:lnSpc>
              <a:defRPr b="1" spc="410" sz="4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泛化调用的实现：generic_filter</a:t>
            </a:r>
          </a:p>
        </p:txBody>
      </p:sp>
      <p:pic>
        <p:nvPicPr>
          <p:cNvPr id="29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078" y="2427529"/>
            <a:ext cx="19012662" cy="700011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线条"/>
          <p:cNvSpPr/>
          <p:nvPr/>
        </p:nvSpPr>
        <p:spPr>
          <a:xfrm flipV="1">
            <a:off x="15138400" y="3461663"/>
            <a:ext cx="3201591" cy="907137"/>
          </a:xfrm>
          <a:prstGeom prst="line">
            <a:avLst/>
          </a:prstGeom>
          <a:ln w="88900">
            <a:solidFill>
              <a:srgbClr val="C00E18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298" name="递归，将参数中的struct全部转化为map"/>
          <p:cNvSpPr txBox="1"/>
          <p:nvPr/>
        </p:nvSpPr>
        <p:spPr>
          <a:xfrm>
            <a:off x="18771316" y="2743116"/>
            <a:ext cx="5082131" cy="1244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39000"/>
              </a:lnSpc>
              <a:defRPr spc="290" sz="29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    递归，将参数中的struct全部转化为map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bject 70003"/>
          <p:cNvSpPr txBox="1"/>
          <p:nvPr/>
        </p:nvSpPr>
        <p:spPr>
          <a:xfrm>
            <a:off x="624628" y="2367280"/>
            <a:ext cx="9985051" cy="534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依赖准备</a:t>
            </a:r>
          </a:p>
          <a:p>
            <a:pPr defTabSz="457200">
              <a:lnSpc>
                <a:spcPts val="2800"/>
              </a:lnSpc>
              <a:defRPr sz="1200">
                <a:latin typeface="Courier"/>
                <a:ea typeface="Courier"/>
                <a:cs typeface="Courier"/>
                <a:sym typeface="Courier"/>
              </a:defRPr>
            </a:pP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&lt;dependency&gt;</a:t>
            </a: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   &lt;groupId&gt;com.tuya.gateway&lt;/groupId&gt;</a:t>
            </a: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   &lt;artifactId&gt;gateway-client&lt;/artifactId&gt;</a:t>
            </a: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   &lt;version&gt;1.0-SNAPSHOT&lt;/version&gt;</a:t>
            </a: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&lt;/dependency&gt;</a:t>
            </a: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</a:p>
          <a:p>
            <a:pPr>
              <a:defRPr spc="150" sz="3000">
                <a:solidFill>
                  <a:srgbClr val="4B4B4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加入spring bean 网关highway路径扫描</a:t>
            </a:r>
          </a:p>
          <a:p>
            <a:pPr defTabSz="457200">
              <a:lnSpc>
                <a:spcPts val="4600"/>
              </a:lnSpc>
              <a:defRPr sz="27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E8BF6A"/>
                </a:solidFill>
              </a:rPr>
              <a:t>&lt;</a:t>
            </a:r>
            <a:r>
              <a:rPr>
                <a:solidFill>
                  <a:srgbClr val="9876AA"/>
                </a:solidFill>
              </a:rPr>
              <a:t>context</a:t>
            </a:r>
            <a:r>
              <a:rPr>
                <a:solidFill>
                  <a:srgbClr val="E8BF6A"/>
                </a:solidFill>
              </a:rPr>
              <a:t>:component-scan </a:t>
            </a:r>
            <a:r>
              <a:rPr>
                <a:solidFill>
                  <a:srgbClr val="BABABA"/>
                </a:solidFill>
              </a:rPr>
              <a:t>base-package</a:t>
            </a:r>
            <a:r>
              <a:rPr>
                <a:solidFill>
                  <a:srgbClr val="6A8759"/>
                </a:solidFill>
              </a:rPr>
              <a:t>="</a:t>
            </a:r>
            <a:r>
              <a:t>com.tuya.gateway"</a:t>
            </a:r>
            <a:r>
              <a:rPr>
                <a:solidFill>
                  <a:srgbClr val="E8BF6A"/>
                </a:solidFill>
              </a:rPr>
              <a:t>/&gt;</a:t>
            </a:r>
          </a:p>
        </p:txBody>
      </p:sp>
      <p:sp>
        <p:nvSpPr>
          <p:cNvPr id="301" name="Object 70004"/>
          <p:cNvSpPr txBox="1"/>
          <p:nvPr/>
        </p:nvSpPr>
        <p:spPr>
          <a:xfrm>
            <a:off x="423180" y="527724"/>
            <a:ext cx="657606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6600">
                <a:solidFill>
                  <a:srgbClr val="3131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使用示例</a:t>
            </a:r>
          </a:p>
        </p:txBody>
      </p:sp>
      <p:pic>
        <p:nvPicPr>
          <p:cNvPr id="302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1047" y="546012"/>
            <a:ext cx="14645325" cy="7609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302" y="8296235"/>
            <a:ext cx="22143396" cy="3746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22417" y="2410"/>
            <a:ext cx="11892859" cy="11784883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Object 70004"/>
          <p:cNvSpPr txBox="1"/>
          <p:nvPr/>
        </p:nvSpPr>
        <p:spPr>
          <a:xfrm>
            <a:off x="719514" y="654724"/>
            <a:ext cx="7870006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5900">
                <a:solidFill>
                  <a:srgbClr val="3131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业务应用启动流程：</a:t>
            </a:r>
          </a:p>
        </p:txBody>
      </p:sp>
      <p:sp>
        <p:nvSpPr>
          <p:cNvPr id="307" name="文本"/>
          <p:cNvSpPr txBox="1"/>
          <p:nvPr/>
        </p:nvSpPr>
        <p:spPr>
          <a:xfrm>
            <a:off x="11231785" y="8178800"/>
            <a:ext cx="1270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200">
                <a:solidFill>
                  <a:srgbClr val="A9B7C6"/>
                </a:solidFill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308" name="@Service…"/>
          <p:cNvSpPr txBox="1"/>
          <p:nvPr/>
        </p:nvSpPr>
        <p:spPr>
          <a:xfrm>
            <a:off x="409494" y="2989278"/>
            <a:ext cx="12031725" cy="410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300"/>
            </a:pPr>
            <a:r>
              <a:t>@Service</a:t>
            </a:r>
          </a:p>
          <a:p>
            <a:pPr>
              <a:defRPr sz="2300"/>
            </a:pPr>
            <a:r>
              <a:t>public class DubboStarterListener implements ApplicationListener&lt;ContextRefreshedEvent&gt; {</a:t>
            </a:r>
          </a:p>
          <a:p>
            <a:pPr>
              <a:defRPr sz="2300"/>
            </a:pPr>
            <a:r>
              <a:t>    @Autowired</a:t>
            </a:r>
          </a:p>
          <a:p>
            <a:pPr>
              <a:defRPr sz="2300"/>
            </a:pPr>
            <a:r>
              <a:t>    private ApplicationContextUtil applicationContextUtil;</a:t>
            </a:r>
          </a:p>
          <a:p>
            <a:pPr>
              <a:defRPr sz="2300"/>
            </a:pPr>
          </a:p>
          <a:p>
            <a:pPr>
              <a:defRPr sz="2300"/>
            </a:pPr>
            <a:r>
              <a:t>    @Override</a:t>
            </a:r>
          </a:p>
          <a:p>
            <a:pPr>
              <a:defRPr sz="2300"/>
            </a:pPr>
            <a:r>
              <a:t>    public void onApplicationEvent(ContextRefreshedEvent contextRefreshedEvent) {</a:t>
            </a:r>
          </a:p>
          <a:p>
            <a:pPr>
              <a:defRPr sz="2300"/>
            </a:pPr>
            <a:r>
              <a:t>        List&lt;UrlPathInfo&gt; urlPathInfoList = ApplicationContextUtil.getUrlPathInfos();</a:t>
            </a:r>
          </a:p>
          <a:p>
            <a:pPr>
              <a:defRPr sz="2300"/>
            </a:pPr>
            <a:r>
              <a:t>        CacheDubboUtil.cacheUrlPath(urlPathInfoList);</a:t>
            </a:r>
          </a:p>
          <a:p>
            <a:pPr>
              <a:defRPr sz="2300"/>
            </a:pPr>
            <a:r>
              <a:t>    }</a:t>
            </a:r>
          </a:p>
          <a:p>
            <a:pPr>
              <a:defRPr sz="2300"/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bject 70004"/>
          <p:cNvSpPr txBox="1"/>
          <p:nvPr/>
        </p:nvSpPr>
        <p:spPr>
          <a:xfrm>
            <a:off x="1024314" y="832524"/>
            <a:ext cx="7870006" cy="114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b="1" sz="5900">
                <a:solidFill>
                  <a:srgbClr val="31313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注册信息举例：</a:t>
            </a:r>
          </a:p>
        </p:txBody>
      </p:sp>
      <p:sp>
        <p:nvSpPr>
          <p:cNvPr id="311" name="{…"/>
          <p:cNvSpPr txBox="1"/>
          <p:nvPr/>
        </p:nvSpPr>
        <p:spPr>
          <a:xfrm>
            <a:off x="951558" y="2239770"/>
            <a:ext cx="12182228" cy="9236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200"/>
            </a:pPr>
            <a:r>
              <a:t>{</a:t>
            </a:r>
          </a:p>
          <a:p>
            <a:pPr>
              <a:defRPr sz="2200"/>
            </a:pPr>
            <a:r>
              <a:t>	"key": "POST:/v1.0/hello/{uid}/add",</a:t>
            </a:r>
          </a:p>
          <a:p>
            <a:pPr>
              <a:defRPr sz="2200"/>
            </a:pPr>
            <a:r>
              <a:t>	"interfaceName": "com.tuya.hello.service.template.IUserServer",</a:t>
            </a:r>
          </a:p>
          <a:p>
            <a:pPr>
              <a:defRPr sz="2200"/>
            </a:pPr>
            <a:r>
              <a:t>	"methodName": "addUser",</a:t>
            </a:r>
          </a:p>
          <a:p>
            <a:pPr>
              <a:defRPr sz="2200"/>
            </a:pPr>
            <a:r>
              <a:t>	"parameterTypes": ["com.tuya.gateway.Context", "java.lang.String", "com.tuya.hello.User"],</a:t>
            </a:r>
          </a:p>
          <a:p>
            <a:pPr>
              <a:defRPr sz="2200"/>
            </a:pPr>
            <a:r>
              <a:t>	"parameterNames": ["context", "uid", "userInfo"],</a:t>
            </a:r>
          </a:p>
          <a:p>
            <a:pPr>
              <a:defRPr sz="2200"/>
            </a:pPr>
            <a:r>
              <a:t>	"updateTimestamp": "1234567890",</a:t>
            </a:r>
          </a:p>
          <a:p>
            <a:pPr>
              <a:defRPr sz="2200"/>
            </a:pPr>
            <a:r>
              <a:t>	"permissionDO": {</a:t>
            </a:r>
          </a:p>
          <a:p>
            <a:pPr>
              <a:defRPr sz="2200"/>
            </a:pPr>
            <a:r>
              <a:t>		"biz": "base",</a:t>
            </a:r>
          </a:p>
          <a:p>
            <a:pPr>
              <a:defRPr sz="2200"/>
            </a:pPr>
            <a:r>
              <a:t>		"role": "DEFAULT",</a:t>
            </a:r>
          </a:p>
          <a:p>
            <a:pPr>
              <a:defRPr sz="2200"/>
            </a:pPr>
            <a:r>
              <a:t>		"methodName": "validate",</a:t>
            </a:r>
          </a:p>
          <a:p>
            <a:pPr>
              <a:defRPr sz="2200"/>
            </a:pPr>
            <a:r>
              <a:t>		"interfaceName": "com.tuya.hello.service.IPermissionServer",</a:t>
            </a:r>
          </a:p>
          <a:p>
            <a:pPr>
              <a:defRPr sz="2200"/>
            </a:pPr>
            <a:r>
              <a:t>		"version": "1.0.0",</a:t>
            </a:r>
          </a:p>
          <a:p>
            <a:pPr>
              <a:defRPr sz="2200"/>
            </a:pPr>
            <a:r>
              <a:t>		"timeout": 5000</a:t>
            </a:r>
          </a:p>
          <a:p>
            <a:pPr>
              <a:defRPr sz="2200"/>
            </a:pPr>
            <a:r>
              <a:t>	},</a:t>
            </a:r>
          </a:p>
          <a:p>
            <a:pPr>
              <a:defRPr sz="2200"/>
            </a:pPr>
            <a:r>
              <a:t>	"voMap": {</a:t>
            </a:r>
          </a:p>
          <a:p>
            <a:pPr>
              <a:defRPr sz="2200"/>
            </a:pPr>
            <a:r>
              <a:t>		"userInfo": {</a:t>
            </a:r>
          </a:p>
          <a:p>
            <a:pPr>
              <a:defRPr sz="2200"/>
            </a:pPr>
            <a:r>
              <a:t>			"name": "java.lang.String",</a:t>
            </a:r>
          </a:p>
          <a:p>
            <a:pPr>
              <a:defRPr sz="2200"/>
            </a:pPr>
            <a:r>
              <a:t>			"sex": "java.lang.String",</a:t>
            </a:r>
          </a:p>
          <a:p>
            <a:pPr>
              <a:defRPr sz="2200"/>
            </a:pPr>
            <a:r>
              <a:t>			"age": "java.lang.Integer"</a:t>
            </a:r>
          </a:p>
          <a:p>
            <a:pPr>
              <a:defRPr sz="2200"/>
            </a:pPr>
            <a:r>
              <a:t>		}</a:t>
            </a:r>
          </a:p>
          <a:p>
            <a:pPr>
              <a:defRPr sz="2200"/>
            </a:pPr>
            <a:r>
              <a:t>	},</a:t>
            </a:r>
          </a:p>
          <a:p>
            <a:pPr>
              <a:defRPr sz="2200"/>
            </a:pPr>
            <a:r>
              <a:t>	"parameterNameHumpToLine": true,</a:t>
            </a:r>
          </a:p>
          <a:p>
            <a:pPr>
              <a:defRPr sz="2200"/>
            </a:pPr>
            <a:r>
              <a:t>	"resultFiledHumpToLine": false,</a:t>
            </a:r>
          </a:p>
          <a:p>
            <a:pPr>
              <a:defRPr sz="2200"/>
            </a:pPr>
            <a:r>
              <a:t>	"highwayContextIsNeed": false,</a:t>
            </a:r>
          </a:p>
          <a:p>
            <a:pPr>
              <a:defRPr sz="2200"/>
            </a:pPr>
            <a:r>
              <a:t>	"tokenUidIsNeed": false,</a:t>
            </a:r>
          </a:p>
          <a:p>
            <a:pPr>
              <a:defRPr sz="2200"/>
            </a:pPr>
            <a:r>
              <a:t>	"protocolName": "dubbo"</a:t>
            </a:r>
          </a:p>
          <a:p>
            <a:pPr>
              <a:defRPr sz="2200"/>
            </a:pPr>
            <a:r>
              <a:t>}</a:t>
            </a:r>
          </a:p>
        </p:txBody>
      </p:sp>
      <p:sp>
        <p:nvSpPr>
          <p:cNvPr id="312" name="注册信息由接入网关的provider应用启动时写入redis"/>
          <p:cNvSpPr txBox="1"/>
          <p:nvPr/>
        </p:nvSpPr>
        <p:spPr>
          <a:xfrm>
            <a:off x="14928850" y="1927748"/>
            <a:ext cx="7290024" cy="107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/>
            </a:lvl1pPr>
          </a:lstStyle>
          <a:p>
            <a:pPr/>
            <a:r>
              <a:t>     注册信息由接入网关的provider应用启动时写入redis</a:t>
            </a:r>
          </a:p>
        </p:txBody>
      </p:sp>
      <p:sp>
        <p:nvSpPr>
          <p:cNvPr id="313" name="图钉"/>
          <p:cNvSpPr/>
          <p:nvPr/>
        </p:nvSpPr>
        <p:spPr>
          <a:xfrm>
            <a:off x="13805101" y="7974508"/>
            <a:ext cx="452433" cy="101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2" y="0"/>
                </a:moveTo>
                <a:cubicBezTo>
                  <a:pt x="156" y="1501"/>
                  <a:pt x="1266" y="2873"/>
                  <a:pt x="3100" y="3888"/>
                </a:cubicBezTo>
                <a:lnTo>
                  <a:pt x="3100" y="9202"/>
                </a:lnTo>
                <a:cubicBezTo>
                  <a:pt x="1217" y="10196"/>
                  <a:pt x="36" y="11557"/>
                  <a:pt x="0" y="13058"/>
                </a:cubicBezTo>
                <a:lnTo>
                  <a:pt x="9703" y="13058"/>
                </a:lnTo>
                <a:lnTo>
                  <a:pt x="9703" y="20228"/>
                </a:lnTo>
                <a:lnTo>
                  <a:pt x="10800" y="21600"/>
                </a:lnTo>
                <a:lnTo>
                  <a:pt x="11897" y="20228"/>
                </a:lnTo>
                <a:lnTo>
                  <a:pt x="11897" y="13051"/>
                </a:lnTo>
                <a:lnTo>
                  <a:pt x="21600" y="13051"/>
                </a:lnTo>
                <a:cubicBezTo>
                  <a:pt x="21564" y="11550"/>
                  <a:pt x="20383" y="10190"/>
                  <a:pt x="18500" y="9197"/>
                </a:cubicBezTo>
                <a:lnTo>
                  <a:pt x="18500" y="3888"/>
                </a:lnTo>
                <a:cubicBezTo>
                  <a:pt x="20334" y="2873"/>
                  <a:pt x="21444" y="1507"/>
                  <a:pt x="21408" y="0"/>
                </a:cubicBezTo>
                <a:cubicBezTo>
                  <a:pt x="21082" y="0"/>
                  <a:pt x="192" y="0"/>
                  <a:pt x="192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14" name="图钉"/>
          <p:cNvSpPr/>
          <p:nvPr/>
        </p:nvSpPr>
        <p:spPr>
          <a:xfrm>
            <a:off x="13805101" y="4968189"/>
            <a:ext cx="452433" cy="101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2" y="0"/>
                </a:moveTo>
                <a:cubicBezTo>
                  <a:pt x="156" y="1501"/>
                  <a:pt x="1266" y="2873"/>
                  <a:pt x="3100" y="3888"/>
                </a:cubicBezTo>
                <a:lnTo>
                  <a:pt x="3100" y="9202"/>
                </a:lnTo>
                <a:cubicBezTo>
                  <a:pt x="1217" y="10196"/>
                  <a:pt x="36" y="11557"/>
                  <a:pt x="0" y="13058"/>
                </a:cubicBezTo>
                <a:lnTo>
                  <a:pt x="9703" y="13058"/>
                </a:lnTo>
                <a:lnTo>
                  <a:pt x="9703" y="20228"/>
                </a:lnTo>
                <a:lnTo>
                  <a:pt x="10800" y="21600"/>
                </a:lnTo>
                <a:lnTo>
                  <a:pt x="11897" y="20228"/>
                </a:lnTo>
                <a:lnTo>
                  <a:pt x="11897" y="13051"/>
                </a:lnTo>
                <a:lnTo>
                  <a:pt x="21600" y="13051"/>
                </a:lnTo>
                <a:cubicBezTo>
                  <a:pt x="21564" y="11550"/>
                  <a:pt x="20383" y="10190"/>
                  <a:pt x="18500" y="9197"/>
                </a:cubicBezTo>
                <a:lnTo>
                  <a:pt x="18500" y="3888"/>
                </a:lnTo>
                <a:cubicBezTo>
                  <a:pt x="20334" y="2873"/>
                  <a:pt x="21444" y="1507"/>
                  <a:pt x="21408" y="0"/>
                </a:cubicBezTo>
                <a:cubicBezTo>
                  <a:pt x="21082" y="0"/>
                  <a:pt x="192" y="0"/>
                  <a:pt x="192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15" name="图钉"/>
          <p:cNvSpPr/>
          <p:nvPr/>
        </p:nvSpPr>
        <p:spPr>
          <a:xfrm>
            <a:off x="13805101" y="1961870"/>
            <a:ext cx="452433" cy="1011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2" y="0"/>
                </a:moveTo>
                <a:cubicBezTo>
                  <a:pt x="156" y="1501"/>
                  <a:pt x="1266" y="2873"/>
                  <a:pt x="3100" y="3888"/>
                </a:cubicBezTo>
                <a:lnTo>
                  <a:pt x="3100" y="9202"/>
                </a:lnTo>
                <a:cubicBezTo>
                  <a:pt x="1217" y="10196"/>
                  <a:pt x="36" y="11557"/>
                  <a:pt x="0" y="13058"/>
                </a:cubicBezTo>
                <a:lnTo>
                  <a:pt x="9703" y="13058"/>
                </a:lnTo>
                <a:lnTo>
                  <a:pt x="9703" y="20228"/>
                </a:lnTo>
                <a:lnTo>
                  <a:pt x="10800" y="21600"/>
                </a:lnTo>
                <a:lnTo>
                  <a:pt x="11897" y="20228"/>
                </a:lnTo>
                <a:lnTo>
                  <a:pt x="11897" y="13051"/>
                </a:lnTo>
                <a:lnTo>
                  <a:pt x="21600" y="13051"/>
                </a:lnTo>
                <a:cubicBezTo>
                  <a:pt x="21564" y="11550"/>
                  <a:pt x="20383" y="10190"/>
                  <a:pt x="18500" y="9197"/>
                </a:cubicBezTo>
                <a:lnTo>
                  <a:pt x="18500" y="3888"/>
                </a:lnTo>
                <a:cubicBezTo>
                  <a:pt x="20334" y="2873"/>
                  <a:pt x="21444" y="1507"/>
                  <a:pt x="21408" y="0"/>
                </a:cubicBezTo>
                <a:cubicBezTo>
                  <a:pt x="21082" y="0"/>
                  <a:pt x="192" y="0"/>
                  <a:pt x="192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16" name="网关通过定时更新、Redis Pubsub等等机制获取到注册信息"/>
          <p:cNvSpPr txBox="1"/>
          <p:nvPr/>
        </p:nvSpPr>
        <p:spPr>
          <a:xfrm>
            <a:off x="14928850" y="4934067"/>
            <a:ext cx="7290024" cy="107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/>
            </a:lvl1pPr>
          </a:lstStyle>
          <a:p>
            <a:pPr/>
            <a:r>
              <a:t>     网关通过定时更新、Redis Pubsub等等机制获取到注册信息</a:t>
            </a:r>
          </a:p>
        </p:txBody>
      </p:sp>
      <p:sp>
        <p:nvSpPr>
          <p:cNvPr id="317" name="网关可通过Redis Pubsub信号写入本地磁盘，做容灾备份，防止注册中心奔溃。"/>
          <p:cNvSpPr txBox="1"/>
          <p:nvPr/>
        </p:nvSpPr>
        <p:spPr>
          <a:xfrm>
            <a:off x="14928850" y="7914571"/>
            <a:ext cx="7290024" cy="107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/>
            </a:lvl1pPr>
          </a:lstStyle>
          <a:p>
            <a:pPr/>
            <a:r>
              <a:t>    网关可通过Redis Pubsub信号写入本地磁盘，做容灾备份，防止注册中心奔溃。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图像" descr="图像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3649" y="2138245"/>
            <a:ext cx="11514140" cy="11128214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调参：client.yml"/>
          <p:cNvSpPr txBox="1"/>
          <p:nvPr/>
        </p:nvSpPr>
        <p:spPr>
          <a:xfrm>
            <a:off x="1041120" y="662657"/>
            <a:ext cx="492816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调参：client.yml</a:t>
            </a:r>
          </a:p>
        </p:txBody>
      </p:sp>
      <p:sp>
        <p:nvSpPr>
          <p:cNvPr id="321" name="线条"/>
          <p:cNvSpPr/>
          <p:nvPr/>
        </p:nvSpPr>
        <p:spPr>
          <a:xfrm flipV="1">
            <a:off x="4927599" y="2053133"/>
            <a:ext cx="10929642" cy="1528268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22" name="getty session的可拥有连接数"/>
          <p:cNvSpPr txBox="1"/>
          <p:nvPr/>
        </p:nvSpPr>
        <p:spPr>
          <a:xfrm>
            <a:off x="15937811" y="1348457"/>
            <a:ext cx="5767178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3000"/>
              </a:lnSpc>
              <a:defRPr sz="6000">
                <a:solidFill>
                  <a:srgbClr val="FFFFFF"/>
                </a:solidFill>
              </a:defRPr>
            </a:pPr>
            <a:r>
              <a:rPr sz="3400"/>
              <a:t>getty session的可拥有连接数</a:t>
            </a:r>
            <a:r>
              <a:t> </a:t>
            </a:r>
          </a:p>
        </p:txBody>
      </p:sp>
      <p:sp>
        <p:nvSpPr>
          <p:cNvPr id="323" name="线条"/>
          <p:cNvSpPr/>
          <p:nvPr/>
        </p:nvSpPr>
        <p:spPr>
          <a:xfrm flipV="1">
            <a:off x="5257800" y="3751560"/>
            <a:ext cx="11513019" cy="515641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24" name="session空闲关闭时间"/>
          <p:cNvSpPr txBox="1"/>
          <p:nvPr/>
        </p:nvSpPr>
        <p:spPr>
          <a:xfrm>
            <a:off x="16209764" y="3342630"/>
            <a:ext cx="406757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session空闲关闭时间</a:t>
            </a:r>
          </a:p>
        </p:txBody>
      </p:sp>
      <p:sp>
        <p:nvSpPr>
          <p:cNvPr id="325" name="线条"/>
          <p:cNvSpPr/>
          <p:nvPr/>
        </p:nvSpPr>
        <p:spPr>
          <a:xfrm>
            <a:off x="3810000" y="5029309"/>
            <a:ext cx="11513018" cy="1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26" name="gettyRPCClientConnPool大小…"/>
          <p:cNvSpPr txBox="1"/>
          <p:nvPr/>
        </p:nvSpPr>
        <p:spPr>
          <a:xfrm>
            <a:off x="14363904" y="4342542"/>
            <a:ext cx="8914992" cy="13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pPr>
            <a:r>
              <a:t>gettyRPCClientConnPool大小</a:t>
            </a:r>
          </a:p>
          <a:p>
            <a: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pPr>
            <a:r>
              <a:t>也就是每一个DubboInvoker拥有session的数量</a:t>
            </a:r>
          </a:p>
        </p:txBody>
      </p:sp>
      <p:sp>
        <p:nvSpPr>
          <p:cNvPr id="327" name="线条"/>
          <p:cNvSpPr/>
          <p:nvPr/>
        </p:nvSpPr>
        <p:spPr>
          <a:xfrm>
            <a:off x="5257800" y="11912710"/>
            <a:ext cx="11142552" cy="1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28" name="单词请求最大传递数据长度"/>
          <p:cNvSpPr txBox="1"/>
          <p:nvPr/>
        </p:nvSpPr>
        <p:spPr>
          <a:xfrm>
            <a:off x="16554449" y="11607910"/>
            <a:ext cx="51943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单词请求最大传递数据长度</a:t>
            </a:r>
          </a:p>
        </p:txBody>
      </p:sp>
      <p:sp>
        <p:nvSpPr>
          <p:cNvPr id="329" name="线条"/>
          <p:cNvSpPr/>
          <p:nvPr/>
        </p:nvSpPr>
        <p:spPr>
          <a:xfrm flipV="1">
            <a:off x="6197600" y="10522035"/>
            <a:ext cx="11513147" cy="323875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30" name="分包读取单个包读取超时时间"/>
          <p:cNvSpPr txBox="1"/>
          <p:nvPr/>
        </p:nvSpPr>
        <p:spPr>
          <a:xfrm>
            <a:off x="17760950" y="10083910"/>
            <a:ext cx="56261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分包读取单个包读取超时时间</a:t>
            </a:r>
          </a:p>
        </p:txBody>
      </p:sp>
      <p:sp>
        <p:nvSpPr>
          <p:cNvPr id="331" name="线条"/>
          <p:cNvSpPr/>
          <p:nvPr/>
        </p:nvSpPr>
        <p:spPr>
          <a:xfrm>
            <a:off x="6146800" y="11233251"/>
            <a:ext cx="11141899" cy="1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32" name="分包写单个包写入超时时间"/>
          <p:cNvSpPr txBox="1"/>
          <p:nvPr/>
        </p:nvSpPr>
        <p:spPr>
          <a:xfrm>
            <a:off x="17672049" y="10757010"/>
            <a:ext cx="51943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分包写单个包写入超时时间</a:t>
            </a:r>
          </a:p>
        </p:txBody>
      </p:sp>
      <p:sp>
        <p:nvSpPr>
          <p:cNvPr id="333" name="线条"/>
          <p:cNvSpPr/>
          <p:nvPr/>
        </p:nvSpPr>
        <p:spPr>
          <a:xfrm flipV="1">
            <a:off x="5072603" y="9308674"/>
            <a:ext cx="11512945" cy="826037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34" name="每次读取单包长度"/>
          <p:cNvSpPr txBox="1"/>
          <p:nvPr/>
        </p:nvSpPr>
        <p:spPr>
          <a:xfrm>
            <a:off x="16814799" y="8858336"/>
            <a:ext cx="34671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每次读取单包长度</a:t>
            </a:r>
          </a:p>
        </p:txBody>
      </p:sp>
      <p:sp>
        <p:nvSpPr>
          <p:cNvPr id="335" name="线条"/>
          <p:cNvSpPr/>
          <p:nvPr/>
        </p:nvSpPr>
        <p:spPr>
          <a:xfrm flipV="1">
            <a:off x="5072603" y="9727790"/>
            <a:ext cx="11512945" cy="826036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336" name="每次写入单包长度"/>
          <p:cNvSpPr txBox="1"/>
          <p:nvPr/>
        </p:nvSpPr>
        <p:spPr>
          <a:xfrm>
            <a:off x="16814799" y="9416892"/>
            <a:ext cx="346710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3400">
                <a:solidFill>
                  <a:srgbClr val="FFFFFF"/>
                </a:solidFill>
              </a:defRPr>
            </a:lvl1pPr>
          </a:lstStyle>
          <a:p>
            <a:pPr/>
            <a:r>
              <a:t>每次写入单包长度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成组"/>
          <p:cNvGrpSpPr/>
          <p:nvPr/>
        </p:nvGrpSpPr>
        <p:grpSpPr>
          <a:xfrm>
            <a:off x="7316646" y="4106994"/>
            <a:ext cx="9154161" cy="3888742"/>
            <a:chOff x="0" y="0"/>
            <a:chExt cx="9154159" cy="3888739"/>
          </a:xfrm>
        </p:grpSpPr>
        <p:sp>
          <p:nvSpPr>
            <p:cNvPr id="338" name="Object 30005"/>
            <p:cNvSpPr txBox="1"/>
            <p:nvPr/>
          </p:nvSpPr>
          <p:spPr>
            <a:xfrm>
              <a:off x="0" y="2527300"/>
              <a:ext cx="9154160" cy="1361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3000"/>
                </a:lnSpc>
                <a:defRPr sz="7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成果和展望</a:t>
              </a:r>
            </a:p>
          </p:txBody>
        </p:sp>
        <p:pic>
          <p:nvPicPr>
            <p:cNvPr id="339" name="image 30006" descr="image 3000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04250" y="0"/>
              <a:ext cx="1905001" cy="190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0" name="Object 30007"/>
            <p:cNvSpPr txBox="1"/>
            <p:nvPr/>
          </p:nvSpPr>
          <p:spPr>
            <a:xfrm>
              <a:off x="3237672" y="200716"/>
              <a:ext cx="2639061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图像" descr="图像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7207" y="6160210"/>
            <a:ext cx="16693479" cy="748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 110007" descr="image 110007"/>
          <p:cNvPicPr>
            <a:picLocks noChangeAspect="1"/>
          </p:cNvPicPr>
          <p:nvPr/>
        </p:nvPicPr>
        <p:blipFill>
          <a:blip r:embed="rId3">
            <a:alphaModFix amt="30196"/>
            <a:extLst/>
          </a:blip>
          <a:stretch>
            <a:fillRect/>
          </a:stretch>
        </p:blipFill>
        <p:spPr>
          <a:xfrm>
            <a:off x="19101477" y="6282584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 110008" descr="image 11000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28477" y="6409584"/>
            <a:ext cx="2082801" cy="207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 1100010" descr="image 1100010"/>
          <p:cNvPicPr>
            <a:picLocks noChangeAspect="1"/>
          </p:cNvPicPr>
          <p:nvPr/>
        </p:nvPicPr>
        <p:blipFill>
          <a:blip r:embed="rId3">
            <a:alphaModFix amt="30196"/>
            <a:extLst/>
          </a:blip>
          <a:stretch>
            <a:fillRect/>
          </a:stretch>
        </p:blipFill>
        <p:spPr>
          <a:xfrm>
            <a:off x="14110377" y="1733696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 1100011" descr="image 11000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43727" y="1854346"/>
            <a:ext cx="2082801" cy="207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 1100013" descr="image 1100013"/>
          <p:cNvPicPr>
            <a:picLocks noChangeAspect="1"/>
          </p:cNvPicPr>
          <p:nvPr/>
        </p:nvPicPr>
        <p:blipFill>
          <a:blip r:embed="rId3">
            <a:alphaModFix amt="30196"/>
            <a:extLst/>
          </a:blip>
          <a:stretch>
            <a:fillRect/>
          </a:stretch>
        </p:blipFill>
        <p:spPr>
          <a:xfrm>
            <a:off x="7420539" y="1762087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1100014" descr="image 11000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7539" y="1889087"/>
            <a:ext cx="2082801" cy="2070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Object 1100021"/>
          <p:cNvSpPr txBox="1"/>
          <p:nvPr/>
        </p:nvSpPr>
        <p:spPr>
          <a:xfrm>
            <a:off x="7012347" y="2632037"/>
            <a:ext cx="32613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2000+</a:t>
            </a:r>
          </a:p>
        </p:txBody>
      </p:sp>
      <p:sp>
        <p:nvSpPr>
          <p:cNvPr id="351" name="Object 1100022"/>
          <p:cNvSpPr txBox="1"/>
          <p:nvPr/>
        </p:nvSpPr>
        <p:spPr>
          <a:xfrm>
            <a:off x="13603647" y="2589675"/>
            <a:ext cx="33629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4000W+ </a:t>
            </a:r>
          </a:p>
        </p:txBody>
      </p:sp>
      <p:sp>
        <p:nvSpPr>
          <p:cNvPr id="352" name="Object 1100024"/>
          <p:cNvSpPr txBox="1"/>
          <p:nvPr/>
        </p:nvSpPr>
        <p:spPr>
          <a:xfrm>
            <a:off x="13209947" y="4475979"/>
            <a:ext cx="4150361" cy="1315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9000"/>
              </a:lnSpc>
              <a:defRPr b="1" sz="3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网关集群日均dubbo调用次数超过4000W</a:t>
            </a:r>
          </a:p>
        </p:txBody>
      </p:sp>
      <p:pic>
        <p:nvPicPr>
          <p:cNvPr id="353" name="image 1100016" descr="image 1100016"/>
          <p:cNvPicPr>
            <a:picLocks noChangeAspect="1"/>
          </p:cNvPicPr>
          <p:nvPr/>
        </p:nvPicPr>
        <p:blipFill>
          <a:blip r:embed="rId3">
            <a:alphaModFix amt="30196"/>
            <a:extLst/>
          </a:blip>
          <a:stretch>
            <a:fillRect/>
          </a:stretch>
        </p:blipFill>
        <p:spPr>
          <a:xfrm>
            <a:off x="1819839" y="5876887"/>
            <a:ext cx="2349501" cy="234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1100017" descr="image 11000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9539" y="6003887"/>
            <a:ext cx="2082801" cy="20701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Object 1100023"/>
          <p:cNvSpPr txBox="1"/>
          <p:nvPr/>
        </p:nvSpPr>
        <p:spPr>
          <a:xfrm>
            <a:off x="1357559" y="6759537"/>
            <a:ext cx="32613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1000W+</a:t>
            </a:r>
          </a:p>
        </p:txBody>
      </p:sp>
      <p:sp>
        <p:nvSpPr>
          <p:cNvPr id="356" name="Object 1100027"/>
          <p:cNvSpPr txBox="1"/>
          <p:nvPr/>
        </p:nvSpPr>
        <p:spPr>
          <a:xfrm>
            <a:off x="808962" y="8571994"/>
            <a:ext cx="4760073" cy="1315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9000"/>
              </a:lnSpc>
              <a:defRPr b="1" sz="3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网关服役2个月</a:t>
            </a:r>
          </a:p>
          <a:p>
            <a:pPr algn="ctr">
              <a:lnSpc>
                <a:spcPct val="119000"/>
              </a:lnSpc>
              <a:defRPr b="1" sz="3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日流量破千万</a:t>
            </a:r>
          </a:p>
        </p:txBody>
      </p:sp>
      <p:sp>
        <p:nvSpPr>
          <p:cNvPr id="357" name="Object 1100026"/>
          <p:cNvSpPr txBox="1"/>
          <p:nvPr/>
        </p:nvSpPr>
        <p:spPr>
          <a:xfrm>
            <a:off x="6106343" y="4475979"/>
            <a:ext cx="5073369" cy="1315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9000"/>
              </a:lnSpc>
              <a:defRPr b="1" sz="3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压测网关API单台2c8G机器QPS可达2000+</a:t>
            </a:r>
          </a:p>
        </p:txBody>
      </p:sp>
      <p:sp>
        <p:nvSpPr>
          <p:cNvPr id="358" name="Object 1100027"/>
          <p:cNvSpPr txBox="1"/>
          <p:nvPr/>
        </p:nvSpPr>
        <p:spPr>
          <a:xfrm>
            <a:off x="17896191" y="8976608"/>
            <a:ext cx="4760073" cy="1315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9000"/>
              </a:lnSpc>
              <a:defRPr b="1" sz="3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暴露restful接口</a:t>
            </a:r>
          </a:p>
          <a:p>
            <a:pPr algn="ctr">
              <a:lnSpc>
                <a:spcPct val="119000"/>
              </a:lnSpc>
              <a:defRPr b="1" sz="31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超过1000个</a:t>
            </a:r>
          </a:p>
        </p:txBody>
      </p:sp>
      <p:sp>
        <p:nvSpPr>
          <p:cNvPr id="359" name="Object 1100021"/>
          <p:cNvSpPr txBox="1"/>
          <p:nvPr/>
        </p:nvSpPr>
        <p:spPr>
          <a:xfrm>
            <a:off x="18645547" y="7138564"/>
            <a:ext cx="32613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1000+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20008"/>
          <p:cNvSpPr txBox="1"/>
          <p:nvPr/>
        </p:nvSpPr>
        <p:spPr>
          <a:xfrm>
            <a:off x="10871877" y="3330575"/>
            <a:ext cx="2677161" cy="5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600" sz="30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69" name="Object 20009"/>
          <p:cNvSpPr txBox="1"/>
          <p:nvPr/>
        </p:nvSpPr>
        <p:spPr>
          <a:xfrm>
            <a:off x="9202419" y="1752367"/>
            <a:ext cx="6093461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pc="1600" sz="8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目录</a:t>
            </a:r>
          </a:p>
        </p:txBody>
      </p:sp>
      <p:grpSp>
        <p:nvGrpSpPr>
          <p:cNvPr id="73" name="成组"/>
          <p:cNvGrpSpPr/>
          <p:nvPr/>
        </p:nvGrpSpPr>
        <p:grpSpPr>
          <a:xfrm>
            <a:off x="3466930" y="6078310"/>
            <a:ext cx="3114041" cy="1950086"/>
            <a:chOff x="0" y="0"/>
            <a:chExt cx="3114040" cy="1950084"/>
          </a:xfrm>
        </p:grpSpPr>
        <p:sp>
          <p:nvSpPr>
            <p:cNvPr id="70" name="Object 20003"/>
            <p:cNvSpPr/>
            <p:nvPr/>
          </p:nvSpPr>
          <p:spPr>
            <a:xfrm>
              <a:off x="0" y="1950084"/>
              <a:ext cx="311404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23000"/>
                </a:lnSpc>
                <a:defRPr sz="3600">
                  <a:solidFill>
                    <a:srgbClr val="FFFFFF"/>
                  </a:solidFill>
                </a:defRPr>
              </a:pPr>
              <a:r>
                <a:t>选择dubbo-go</a:t>
              </a:r>
            </a:p>
            <a:p>
              <a:pPr algn="ctr">
                <a:lnSpc>
                  <a:spcPct val="123000"/>
                </a:lnSpc>
                <a:defRPr sz="3600">
                  <a:solidFill>
                    <a:srgbClr val="FFFFFF"/>
                  </a:solidFill>
                </a:defRPr>
              </a:pPr>
              <a:r>
                <a:t>（需求由来）</a:t>
              </a:r>
            </a:p>
          </p:txBody>
        </p:sp>
        <p:pic>
          <p:nvPicPr>
            <p:cNvPr id="71" name="image 200010" descr="image 2000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88670" y="0"/>
              <a:ext cx="1536701" cy="153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Object 200015"/>
            <p:cNvSpPr/>
            <p:nvPr/>
          </p:nvSpPr>
          <p:spPr>
            <a:xfrm>
              <a:off x="597965" y="196096"/>
              <a:ext cx="192786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2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01</a:t>
              </a:r>
            </a:p>
          </p:txBody>
        </p:sp>
      </p:grpSp>
      <p:grpSp>
        <p:nvGrpSpPr>
          <p:cNvPr id="77" name="成组"/>
          <p:cNvGrpSpPr/>
          <p:nvPr/>
        </p:nvGrpSpPr>
        <p:grpSpPr>
          <a:xfrm>
            <a:off x="8541711" y="6078173"/>
            <a:ext cx="2867661" cy="2676800"/>
            <a:chOff x="0" y="0"/>
            <a:chExt cx="2867660" cy="2676799"/>
          </a:xfrm>
        </p:grpSpPr>
        <p:sp>
          <p:nvSpPr>
            <p:cNvPr id="74" name="Object 20004"/>
            <p:cNvSpPr txBox="1"/>
            <p:nvPr/>
          </p:nvSpPr>
          <p:spPr>
            <a:xfrm>
              <a:off x="0" y="1950359"/>
              <a:ext cx="2867661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just">
                <a:lnSpc>
                  <a:spcPct val="123000"/>
                </a:lnSpc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gateway设计</a:t>
              </a:r>
            </a:p>
          </p:txBody>
        </p:sp>
        <p:pic>
          <p:nvPicPr>
            <p:cNvPr id="75" name="image 200011" descr="image 20001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5258" y="0"/>
              <a:ext cx="1536701" cy="153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" name="Object 200016"/>
            <p:cNvSpPr txBox="1"/>
            <p:nvPr/>
          </p:nvSpPr>
          <p:spPr>
            <a:xfrm>
              <a:off x="475760" y="196096"/>
              <a:ext cx="1927861" cy="1183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2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02</a:t>
              </a:r>
            </a:p>
          </p:txBody>
        </p:sp>
      </p:grpSp>
      <p:grpSp>
        <p:nvGrpSpPr>
          <p:cNvPr id="81" name="成组"/>
          <p:cNvGrpSpPr/>
          <p:nvPr/>
        </p:nvGrpSpPr>
        <p:grpSpPr>
          <a:xfrm>
            <a:off x="12895955" y="6061950"/>
            <a:ext cx="4281911" cy="2020091"/>
            <a:chOff x="0" y="0"/>
            <a:chExt cx="4281910" cy="2020090"/>
          </a:xfrm>
        </p:grpSpPr>
        <p:sp>
          <p:nvSpPr>
            <p:cNvPr id="78" name="Object 20005"/>
            <p:cNvSpPr/>
            <p:nvPr/>
          </p:nvSpPr>
          <p:spPr>
            <a:xfrm>
              <a:off x="0" y="2020090"/>
              <a:ext cx="428191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lnSpc>
                  <a:spcPct val="123000"/>
                </a:lnSpc>
                <a:defRPr sz="3600">
                  <a:solidFill>
                    <a:srgbClr val="FFFFFF"/>
                  </a:solidFill>
                </a:defRPr>
              </a:pPr>
              <a:r>
                <a:t>gateway实现</a:t>
              </a:r>
            </a:p>
            <a:p>
              <a:pPr algn="ctr">
                <a:lnSpc>
                  <a:spcPct val="123000"/>
                </a:lnSpc>
                <a:defRPr sz="3600">
                  <a:solidFill>
                    <a:srgbClr val="FFFFFF"/>
                  </a:solidFill>
                </a:defRPr>
              </a:pPr>
              <a:r>
                <a:t>（踩坑）</a:t>
              </a:r>
            </a:p>
          </p:txBody>
        </p:sp>
        <p:pic>
          <p:nvPicPr>
            <p:cNvPr id="79" name="image 200012" descr="image 2000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74777" y="0"/>
              <a:ext cx="1536701" cy="153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" name="Object 200017"/>
            <p:cNvSpPr/>
            <p:nvPr/>
          </p:nvSpPr>
          <p:spPr>
            <a:xfrm>
              <a:off x="878670" y="196096"/>
              <a:ext cx="192786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2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85" name="成组"/>
          <p:cNvGrpSpPr/>
          <p:nvPr/>
        </p:nvGrpSpPr>
        <p:grpSpPr>
          <a:xfrm>
            <a:off x="18664449" y="6071271"/>
            <a:ext cx="2854961" cy="2690605"/>
            <a:chOff x="0" y="0"/>
            <a:chExt cx="2854960" cy="2690604"/>
          </a:xfrm>
        </p:grpSpPr>
        <p:sp>
          <p:nvSpPr>
            <p:cNvPr id="82" name="Object 20006"/>
            <p:cNvSpPr txBox="1"/>
            <p:nvPr/>
          </p:nvSpPr>
          <p:spPr>
            <a:xfrm>
              <a:off x="0" y="1964164"/>
              <a:ext cx="2854961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3000"/>
                </a:lnSpc>
                <a:defRPr sz="3600">
                  <a:solidFill>
                    <a:srgbClr val="FFFFFF"/>
                  </a:solidFill>
                </a:defRPr>
              </a:lvl1pPr>
            </a:lstStyle>
            <a:p>
              <a:pPr/>
              <a:r>
                <a:t>成果和展望</a:t>
              </a:r>
            </a:p>
          </p:txBody>
        </p:sp>
        <p:pic>
          <p:nvPicPr>
            <p:cNvPr id="83" name="image 200013" descr="image 2000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59334" y="0"/>
              <a:ext cx="1536701" cy="153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" name="Object 200018"/>
            <p:cNvSpPr txBox="1"/>
            <p:nvPr/>
          </p:nvSpPr>
          <p:spPr>
            <a:xfrm>
              <a:off x="477608" y="196096"/>
              <a:ext cx="1915161" cy="1183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72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04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图片 19" descr="图片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350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文本框 22"/>
          <p:cNvSpPr txBox="1"/>
          <p:nvPr/>
        </p:nvSpPr>
        <p:spPr>
          <a:xfrm>
            <a:off x="3012251" y="9870385"/>
            <a:ext cx="4858391" cy="65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ctr">
              <a:lnSpc>
                <a:spcPct val="150000"/>
              </a:lnSpc>
              <a:defRPr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原外部消息推送架构</a:t>
            </a:r>
          </a:p>
        </p:txBody>
      </p:sp>
      <p:sp>
        <p:nvSpPr>
          <p:cNvPr id="363" name="更多的dubbo-go场景的尝试"/>
          <p:cNvSpPr txBox="1"/>
          <p:nvPr/>
        </p:nvSpPr>
        <p:spPr>
          <a:xfrm>
            <a:off x="7931150" y="806450"/>
            <a:ext cx="664870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pc="410" sz="4100"/>
              <a:t>更多</a:t>
            </a:r>
            <a:r>
              <a:t>的dubbo-go场景的尝试</a:t>
            </a:r>
          </a:p>
        </p:txBody>
      </p:sp>
      <p:pic>
        <p:nvPicPr>
          <p:cNvPr id="364" name="图像" descr="图像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59166" y="3503826"/>
            <a:ext cx="7619066" cy="54183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图像" descr="图像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553696" y="3498101"/>
            <a:ext cx="5932228" cy="54297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366" name="文本框 22"/>
          <p:cNvSpPr txBox="1"/>
          <p:nvPr/>
        </p:nvSpPr>
        <p:spPr>
          <a:xfrm>
            <a:off x="15090615" y="9870385"/>
            <a:ext cx="4858390" cy="65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ctr">
              <a:lnSpc>
                <a:spcPct val="150000"/>
              </a:lnSpc>
              <a:defRPr sz="2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正在重构的推送框架</a:t>
            </a:r>
          </a:p>
        </p:txBody>
      </p:sp>
      <p:sp>
        <p:nvSpPr>
          <p:cNvPr id="367" name="箭头"/>
          <p:cNvSpPr/>
          <p:nvPr/>
        </p:nvSpPr>
        <p:spPr>
          <a:xfrm>
            <a:off x="11595100" y="5867400"/>
            <a:ext cx="1270000" cy="1270000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chemeClr val="accent4">
                  <a:hueOff val="-206663"/>
                  <a:satOff val="29896"/>
                  <a:lumOff val="29240"/>
                </a:schemeClr>
              </a:gs>
              <a:gs pos="35000">
                <a:srgbClr val="D8C9EE"/>
              </a:gs>
              <a:gs pos="100000">
                <a:schemeClr val="accent4">
                  <a:hueOff val="-242556"/>
                  <a:satOff val="32941"/>
                  <a:lumOff val="43328"/>
                </a:schemeClr>
              </a:gs>
            </a:gsLst>
            <a:lin ang="16200000"/>
          </a:gradFill>
          <a:ln>
            <a:solidFill>
              <a:srgbClr val="7D60A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Object 150004"/>
          <p:cNvSpPr txBox="1"/>
          <p:nvPr/>
        </p:nvSpPr>
        <p:spPr>
          <a:xfrm>
            <a:off x="17089102" y="9998640"/>
            <a:ext cx="4613216" cy="1808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9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dubbo-go相对于java dubbo以及其他的rpc框架，需要引入自己的场景特色</a:t>
            </a:r>
          </a:p>
        </p:txBody>
      </p:sp>
      <p:sp>
        <p:nvSpPr>
          <p:cNvPr id="370" name="Object 150005"/>
          <p:cNvSpPr txBox="1"/>
          <p:nvPr/>
        </p:nvSpPr>
        <p:spPr>
          <a:xfrm>
            <a:off x="18203180" y="7578725"/>
            <a:ext cx="2385061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0">
                <a:solidFill>
                  <a:srgbClr val="00A0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04</a:t>
            </a:r>
          </a:p>
        </p:txBody>
      </p:sp>
      <p:sp>
        <p:nvSpPr>
          <p:cNvPr id="371" name="Object 150006"/>
          <p:cNvSpPr txBox="1"/>
          <p:nvPr/>
        </p:nvSpPr>
        <p:spPr>
          <a:xfrm>
            <a:off x="18222230" y="9093028"/>
            <a:ext cx="23469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特色</a:t>
            </a:r>
          </a:p>
        </p:txBody>
      </p:sp>
      <p:sp>
        <p:nvSpPr>
          <p:cNvPr id="372" name="Object 150007"/>
          <p:cNvSpPr txBox="1"/>
          <p:nvPr/>
        </p:nvSpPr>
        <p:spPr>
          <a:xfrm>
            <a:off x="6430117" y="10300899"/>
            <a:ext cx="4891822" cy="120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9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积极的向最新的技术理念靠拢，顺应大众的需求趋势</a:t>
            </a:r>
          </a:p>
        </p:txBody>
      </p:sp>
      <p:sp>
        <p:nvSpPr>
          <p:cNvPr id="373" name="Object 150008"/>
          <p:cNvSpPr txBox="1"/>
          <p:nvPr/>
        </p:nvSpPr>
        <p:spPr>
          <a:xfrm>
            <a:off x="7683497" y="7578725"/>
            <a:ext cx="2385061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0">
                <a:solidFill>
                  <a:srgbClr val="00A0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374" name="Object 150009"/>
          <p:cNvSpPr txBox="1"/>
          <p:nvPr/>
        </p:nvSpPr>
        <p:spPr>
          <a:xfrm>
            <a:off x="7696197" y="9308112"/>
            <a:ext cx="23596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顺势</a:t>
            </a:r>
          </a:p>
        </p:txBody>
      </p:sp>
      <p:sp>
        <p:nvSpPr>
          <p:cNvPr id="375" name="Object 1500010"/>
          <p:cNvSpPr txBox="1"/>
          <p:nvPr/>
        </p:nvSpPr>
        <p:spPr>
          <a:xfrm>
            <a:off x="11549754" y="5675845"/>
            <a:ext cx="4761350" cy="1224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能适配更多的使用场景，将社区的活跃转化为使用者的热度</a:t>
            </a:r>
          </a:p>
        </p:txBody>
      </p:sp>
      <p:sp>
        <p:nvSpPr>
          <p:cNvPr id="376" name="Object 1500011"/>
          <p:cNvSpPr txBox="1"/>
          <p:nvPr/>
        </p:nvSpPr>
        <p:spPr>
          <a:xfrm>
            <a:off x="12507229" y="3248025"/>
            <a:ext cx="2385061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0">
                <a:solidFill>
                  <a:srgbClr val="00A0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377" name="Object 1500012"/>
          <p:cNvSpPr txBox="1"/>
          <p:nvPr/>
        </p:nvSpPr>
        <p:spPr>
          <a:xfrm>
            <a:off x="12526279" y="4836759"/>
            <a:ext cx="23469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3000"/>
              </a:lnSpc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灵活</a:t>
            </a:r>
          </a:p>
        </p:txBody>
      </p:sp>
      <p:sp>
        <p:nvSpPr>
          <p:cNvPr id="378" name="Object 1500013"/>
          <p:cNvSpPr txBox="1"/>
          <p:nvPr/>
        </p:nvSpPr>
        <p:spPr>
          <a:xfrm>
            <a:off x="2681682" y="5686005"/>
            <a:ext cx="4217532" cy="120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19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作为基础rpc框架，稳定可靠永远是第一位。</a:t>
            </a:r>
          </a:p>
        </p:txBody>
      </p:sp>
      <p:sp>
        <p:nvSpPr>
          <p:cNvPr id="379" name="Object 1500014"/>
          <p:cNvSpPr txBox="1"/>
          <p:nvPr/>
        </p:nvSpPr>
        <p:spPr>
          <a:xfrm>
            <a:off x="3521979" y="3250911"/>
            <a:ext cx="2385062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000">
                <a:solidFill>
                  <a:srgbClr val="00A0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380" name="Object 1500015"/>
          <p:cNvSpPr txBox="1"/>
          <p:nvPr/>
        </p:nvSpPr>
        <p:spPr>
          <a:xfrm>
            <a:off x="3913701" y="4836759"/>
            <a:ext cx="160161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可靠</a:t>
            </a:r>
          </a:p>
        </p:txBody>
      </p:sp>
      <p:sp>
        <p:nvSpPr>
          <p:cNvPr id="381" name="dubbo-go展望"/>
          <p:cNvSpPr txBox="1"/>
          <p:nvPr/>
        </p:nvSpPr>
        <p:spPr>
          <a:xfrm>
            <a:off x="779288" y="496590"/>
            <a:ext cx="5705824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123000"/>
              </a:lnSpc>
              <a:defRPr sz="7200">
                <a:solidFill>
                  <a:srgbClr val="FFFFFF"/>
                </a:solidFill>
              </a:defRPr>
            </a:lvl1pPr>
          </a:lstStyle>
          <a:p>
            <a:pPr/>
            <a:r>
              <a:t>dubbo-go展望</a:t>
            </a:r>
          </a:p>
        </p:txBody>
      </p:sp>
      <p:pic>
        <p:nvPicPr>
          <p:cNvPr id="382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9409" y="616114"/>
            <a:ext cx="4217531" cy="1030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hank you !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!</a:t>
            </a:r>
          </a:p>
        </p:txBody>
      </p:sp>
      <p:pic>
        <p:nvPicPr>
          <p:cNvPr id="385" name="DUBBO logo品牌色.png" descr="DUBBO logo品牌色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954" y="507801"/>
            <a:ext cx="3396222" cy="831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成组"/>
          <p:cNvGrpSpPr/>
          <p:nvPr/>
        </p:nvGrpSpPr>
        <p:grpSpPr>
          <a:xfrm>
            <a:off x="7316646" y="4106994"/>
            <a:ext cx="9154161" cy="3888742"/>
            <a:chOff x="0" y="0"/>
            <a:chExt cx="9154159" cy="3888739"/>
          </a:xfrm>
        </p:grpSpPr>
        <p:sp>
          <p:nvSpPr>
            <p:cNvPr id="87" name="Object 30005"/>
            <p:cNvSpPr txBox="1"/>
            <p:nvPr/>
          </p:nvSpPr>
          <p:spPr>
            <a:xfrm>
              <a:off x="0" y="2527300"/>
              <a:ext cx="9154160" cy="1361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3000"/>
                </a:lnSpc>
                <a:defRPr sz="7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选择dubbo-go</a:t>
              </a:r>
            </a:p>
          </p:txBody>
        </p:sp>
        <p:pic>
          <p:nvPicPr>
            <p:cNvPr id="88" name="image 30006" descr="image 3000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04250" y="0"/>
              <a:ext cx="1905001" cy="190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Object 30007"/>
            <p:cNvSpPr txBox="1"/>
            <p:nvPr/>
          </p:nvSpPr>
          <p:spPr>
            <a:xfrm>
              <a:off x="3237672" y="200716"/>
              <a:ext cx="2639061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1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40003"/>
          <p:cNvSpPr txBox="1"/>
          <p:nvPr/>
        </p:nvSpPr>
        <p:spPr>
          <a:xfrm>
            <a:off x="2008561" y="3288994"/>
            <a:ext cx="19039784" cy="526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pc="410" sz="4100"/>
              <a:t>总体背景</a:t>
            </a:r>
            <a:r>
              <a:t>：</a:t>
            </a:r>
          </a:p>
          <a:p>
            <a:pPr lvl="1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      19年年初，公司已有重量级dubbo集群，想引入go语言做一些中间件工作，如定时、消息队列、网关等等。急需一种方案能够使go服务无缝接入目前的业务集群。从那时起就比较关注dubbo-go项目。</a:t>
            </a:r>
          </a:p>
          <a:p>
            <a:pPr lvl="1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      当时有多种方案，也已经有一些go项目通过grpc做了起来。但是对已有java集群的侵入代价较大，一些项目难以推广。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90002" descr="image 90002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8597" y="1667271"/>
            <a:ext cx="11826741" cy="754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 90003" descr="image 90003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8634" y="9133529"/>
            <a:ext cx="11826801" cy="168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 90008" descr="image 9000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2191" y="2800617"/>
            <a:ext cx="241301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Object 90009"/>
          <p:cNvSpPr txBox="1"/>
          <p:nvPr/>
        </p:nvSpPr>
        <p:spPr>
          <a:xfrm>
            <a:off x="9829937" y="9517417"/>
            <a:ext cx="3986272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4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problem</a:t>
            </a:r>
          </a:p>
        </p:txBody>
      </p:sp>
      <p:pic>
        <p:nvPicPr>
          <p:cNvPr id="98" name="image 900010" descr="image 9000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7100" y="1765300"/>
            <a:ext cx="5422900" cy="735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900011" descr="image 900011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7100" y="9093200"/>
            <a:ext cx="5422900" cy="168471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Object 900017"/>
          <p:cNvSpPr txBox="1"/>
          <p:nvPr/>
        </p:nvSpPr>
        <p:spPr>
          <a:xfrm>
            <a:off x="3330301" y="9460267"/>
            <a:ext cx="4698569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3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原有架构</a:t>
            </a:r>
          </a:p>
        </p:txBody>
      </p:sp>
      <p:pic>
        <p:nvPicPr>
          <p:cNvPr id="101" name="图像" descr="图像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79905" y="1308720"/>
            <a:ext cx="3333251" cy="82664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" name="成组"/>
          <p:cNvGrpSpPr/>
          <p:nvPr/>
        </p:nvGrpSpPr>
        <p:grpSpPr>
          <a:xfrm>
            <a:off x="9568195" y="2642813"/>
            <a:ext cx="1242947" cy="1045754"/>
            <a:chOff x="0" y="0"/>
            <a:chExt cx="1242946" cy="1045753"/>
          </a:xfrm>
        </p:grpSpPr>
        <p:pic>
          <p:nvPicPr>
            <p:cNvPr id="102" name="image 90004" descr="image 90004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5113" y="0"/>
              <a:ext cx="652718" cy="6527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3" name="Object 90005"/>
            <p:cNvSpPr txBox="1"/>
            <p:nvPr/>
          </p:nvSpPr>
          <p:spPr>
            <a:xfrm>
              <a:off x="0" y="24325"/>
              <a:ext cx="1242947" cy="1021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sz="3300">
                  <a:solidFill>
                    <a:srgbClr val="C839DB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1</a:t>
              </a:r>
            </a:p>
          </p:txBody>
        </p:sp>
      </p:grpSp>
      <p:sp>
        <p:nvSpPr>
          <p:cNvPr id="105" name="接口非RESTful风格,对外部开发者不友好。"/>
          <p:cNvSpPr txBox="1"/>
          <p:nvPr/>
        </p:nvSpPr>
        <p:spPr>
          <a:xfrm>
            <a:off x="10602838" y="2730767"/>
            <a:ext cx="10097118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>
              <a:lnSpc>
                <a:spcPct val="139000"/>
              </a:lnSpc>
              <a:defRPr b="1" spc="290" sz="29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接口非RESTful风格,对外部开发者不友好。</a:t>
            </a:r>
          </a:p>
        </p:txBody>
      </p:sp>
      <p:grpSp>
        <p:nvGrpSpPr>
          <p:cNvPr id="111" name="成组"/>
          <p:cNvGrpSpPr/>
          <p:nvPr/>
        </p:nvGrpSpPr>
        <p:grpSpPr>
          <a:xfrm>
            <a:off x="9528037" y="4065940"/>
            <a:ext cx="11147824" cy="1045754"/>
            <a:chOff x="0" y="0"/>
            <a:chExt cx="11147823" cy="1045753"/>
          </a:xfrm>
        </p:grpSpPr>
        <p:pic>
          <p:nvPicPr>
            <p:cNvPr id="106" name="image 90008" descr="image 90008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123996" y="171744"/>
              <a:ext cx="241301" cy="38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9" name="成组"/>
            <p:cNvGrpSpPr/>
            <p:nvPr/>
          </p:nvGrpSpPr>
          <p:grpSpPr>
            <a:xfrm>
              <a:off x="0" y="0"/>
              <a:ext cx="1242947" cy="1045754"/>
              <a:chOff x="0" y="0"/>
              <a:chExt cx="1242946" cy="1045753"/>
            </a:xfrm>
          </p:grpSpPr>
          <p:pic>
            <p:nvPicPr>
              <p:cNvPr id="107" name="image 90004" descr="image 90004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95113" y="0"/>
                <a:ext cx="652718" cy="6527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8" name="Object 90005"/>
              <p:cNvSpPr txBox="1"/>
              <p:nvPr/>
            </p:nvSpPr>
            <p:spPr>
              <a:xfrm>
                <a:off x="0" y="24325"/>
                <a:ext cx="1242947" cy="1021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3300">
                    <a:solidFill>
                      <a:srgbClr val="C839DB"/>
                    </a:solidFill>
                    <a:latin typeface="Microsoft YaHei Light"/>
                    <a:ea typeface="Microsoft YaHei Light"/>
                    <a:cs typeface="Microsoft YaHei Light"/>
                    <a:sym typeface="Microsoft YaHei Light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110" name="页面配置开放接口，步骤繁琐，且权限难以控制。"/>
            <p:cNvSpPr/>
            <p:nvPr/>
          </p:nvSpPr>
          <p:spPr>
            <a:xfrm>
              <a:off x="1050707" y="101894"/>
              <a:ext cx="1009711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1">
                <a:lnSpc>
                  <a:spcPct val="139000"/>
                </a:lnSpc>
                <a:defRPr b="1" spc="290" sz="29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页面配置开放接口，步骤繁琐，且权限难以控制。</a:t>
              </a:r>
            </a:p>
          </p:txBody>
        </p:sp>
      </p:grpSp>
      <p:grpSp>
        <p:nvGrpSpPr>
          <p:cNvPr id="117" name="成组"/>
          <p:cNvGrpSpPr/>
          <p:nvPr/>
        </p:nvGrpSpPr>
        <p:grpSpPr>
          <a:xfrm>
            <a:off x="9536068" y="5376624"/>
            <a:ext cx="11131761" cy="1045755"/>
            <a:chOff x="0" y="0"/>
            <a:chExt cx="11131760" cy="1045753"/>
          </a:xfrm>
        </p:grpSpPr>
        <p:grpSp>
          <p:nvGrpSpPr>
            <p:cNvPr id="114" name="成组"/>
            <p:cNvGrpSpPr/>
            <p:nvPr/>
          </p:nvGrpSpPr>
          <p:grpSpPr>
            <a:xfrm>
              <a:off x="0" y="0"/>
              <a:ext cx="1242947" cy="1045754"/>
              <a:chOff x="0" y="0"/>
              <a:chExt cx="1242946" cy="1045753"/>
            </a:xfrm>
          </p:grpSpPr>
          <p:pic>
            <p:nvPicPr>
              <p:cNvPr id="112" name="image 90004" descr="image 90004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95113" y="0"/>
                <a:ext cx="652718" cy="6527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3" name="Object 90005"/>
              <p:cNvSpPr txBox="1"/>
              <p:nvPr/>
            </p:nvSpPr>
            <p:spPr>
              <a:xfrm>
                <a:off x="0" y="24325"/>
                <a:ext cx="1242947" cy="1021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3300">
                    <a:solidFill>
                      <a:srgbClr val="C839DB"/>
                    </a:solidFill>
                    <a:latin typeface="Microsoft YaHei Light"/>
                    <a:ea typeface="Microsoft YaHei Light"/>
                    <a:cs typeface="Microsoft YaHei Light"/>
                    <a:sym typeface="Microsoft YaHei Light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sp>
          <p:nvSpPr>
            <p:cNvPr id="115" name="权限校验不够灵活，不符合新业务需求。"/>
            <p:cNvSpPr txBox="1"/>
            <p:nvPr/>
          </p:nvSpPr>
          <p:spPr>
            <a:xfrm>
              <a:off x="1034643" y="74154"/>
              <a:ext cx="10097118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1">
                <a:lnSpc>
                  <a:spcPct val="139000"/>
                </a:lnSpc>
                <a:defRPr b="1" spc="290" sz="29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权限校验不够灵活，不符合新业务需求。</a:t>
              </a:r>
            </a:p>
          </p:txBody>
        </p:sp>
        <p:pic>
          <p:nvPicPr>
            <p:cNvPr id="116" name="image 900016" descr="image 9000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123996" y="163054"/>
              <a:ext cx="241301" cy="38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3" name="成组"/>
          <p:cNvGrpSpPr/>
          <p:nvPr/>
        </p:nvGrpSpPr>
        <p:grpSpPr>
          <a:xfrm>
            <a:off x="9503942" y="6847812"/>
            <a:ext cx="11196014" cy="1045754"/>
            <a:chOff x="0" y="0"/>
            <a:chExt cx="11196013" cy="1045753"/>
          </a:xfrm>
        </p:grpSpPr>
        <p:grpSp>
          <p:nvGrpSpPr>
            <p:cNvPr id="120" name="成组"/>
            <p:cNvGrpSpPr/>
            <p:nvPr/>
          </p:nvGrpSpPr>
          <p:grpSpPr>
            <a:xfrm>
              <a:off x="0" y="0"/>
              <a:ext cx="1242947" cy="1045754"/>
              <a:chOff x="0" y="0"/>
              <a:chExt cx="1242946" cy="1045753"/>
            </a:xfrm>
          </p:grpSpPr>
          <p:pic>
            <p:nvPicPr>
              <p:cNvPr id="118" name="image 90004" descr="image 90004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295113" y="0"/>
                <a:ext cx="652718" cy="6527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9" name="Object 90005"/>
              <p:cNvSpPr txBox="1"/>
              <p:nvPr/>
            </p:nvSpPr>
            <p:spPr>
              <a:xfrm>
                <a:off x="0" y="24325"/>
                <a:ext cx="1242947" cy="10214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ctr">
                  <a:defRPr sz="3300">
                    <a:solidFill>
                      <a:srgbClr val="C839DB"/>
                    </a:solidFill>
                    <a:latin typeface="Microsoft YaHei Light"/>
                    <a:ea typeface="Microsoft YaHei Light"/>
                    <a:cs typeface="Microsoft YaHei Light"/>
                    <a:sym typeface="Microsoft YaHei Light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sp>
          <p:nvSpPr>
            <p:cNvPr id="121" name="依赖繁重，升级风险大。…"/>
            <p:cNvSpPr/>
            <p:nvPr/>
          </p:nvSpPr>
          <p:spPr>
            <a:xfrm>
              <a:off x="1098896" y="74154"/>
              <a:ext cx="100971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1">
                <a:lnSpc>
                  <a:spcPct val="139000"/>
                </a:lnSpc>
                <a:defRPr b="1" spc="290" sz="29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依赖繁重，升级风险大。</a:t>
              </a:r>
            </a:p>
            <a:p>
              <a:pPr lvl="1">
                <a:lnSpc>
                  <a:spcPct val="139000"/>
                </a:lnSpc>
                <a:defRPr b="1" spc="290" sz="29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pPr>
              <a:r>
                <a:t>……</a:t>
              </a:r>
            </a:p>
          </p:txBody>
        </p:sp>
        <p:pic>
          <p:nvPicPr>
            <p:cNvPr id="122" name="image 900016" descr="image 9000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123996" y="163054"/>
              <a:ext cx="241301" cy="38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选择dubbo-go的理由：…"/>
          <p:cNvSpPr txBox="1"/>
          <p:nvPr/>
        </p:nvSpPr>
        <p:spPr>
          <a:xfrm>
            <a:off x="2134729" y="6636901"/>
            <a:ext cx="9056982" cy="3282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选择dubbo-go的理由：</a:t>
            </a:r>
          </a:p>
          <a:p>
            <a:pPr lvl="1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1.项目需求最优的选择。</a:t>
            </a:r>
          </a:p>
          <a:p>
            <a:pPr lvl="1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2.dubbo-go社区活跃。</a:t>
            </a:r>
          </a:p>
          <a:p>
            <a:pPr lvl="1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3.本人对go喜爱</a:t>
            </a:r>
          </a:p>
        </p:txBody>
      </p:sp>
      <p:sp>
        <p:nvSpPr>
          <p:cNvPr id="126" name="open-gateway希望达到的愿景：…"/>
          <p:cNvSpPr txBox="1"/>
          <p:nvPr/>
        </p:nvSpPr>
        <p:spPr>
          <a:xfrm>
            <a:off x="2333597" y="858884"/>
            <a:ext cx="20637407" cy="4289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spc="410" sz="4100"/>
              <a:t>open-gateway希望达到的愿景</a:t>
            </a:r>
            <a:r>
              <a:t>：</a:t>
            </a:r>
          </a:p>
          <a:p>
            <a:pPr lvl="2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1.通过一个golang的项目闭环，搭建公司go开发上线基础环境，沉淀一些go的公共组件，并且验证go服务无侵入加入java集群的可能性。</a:t>
            </a:r>
          </a:p>
          <a:p>
            <a:pPr lvl="2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2.通过该网关，暴露接口。能做到最少浸入，最少配置，解决目前暴露的问题和需求。</a:t>
            </a:r>
          </a:p>
          <a:p>
            <a:pPr lvl="2">
              <a:lnSpc>
                <a:spcPct val="139000"/>
              </a:lnSpc>
              <a:defRPr b="1" spc="360"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3.go编码的网关能从性能上对现已有项目有所突破。</a:t>
            </a:r>
          </a:p>
        </p:txBody>
      </p:sp>
      <p:pic>
        <p:nvPicPr>
          <p:cNvPr id="127" name="图像" descr="图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9595" y="6606829"/>
            <a:ext cx="11751907" cy="4140201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pic>
        <p:nvPicPr>
          <p:cNvPr id="128" name="image 130004" descr="image 13000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7587" y="1090472"/>
            <a:ext cx="370088" cy="376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130004" descr="image 13000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7587" y="6669971"/>
            <a:ext cx="370088" cy="376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成组"/>
          <p:cNvGrpSpPr/>
          <p:nvPr/>
        </p:nvGrpSpPr>
        <p:grpSpPr>
          <a:xfrm>
            <a:off x="7316646" y="4106994"/>
            <a:ext cx="9154161" cy="3888742"/>
            <a:chOff x="0" y="0"/>
            <a:chExt cx="9154159" cy="3888739"/>
          </a:xfrm>
        </p:grpSpPr>
        <p:sp>
          <p:nvSpPr>
            <p:cNvPr id="131" name="Object 30005"/>
            <p:cNvSpPr txBox="1"/>
            <p:nvPr/>
          </p:nvSpPr>
          <p:spPr>
            <a:xfrm>
              <a:off x="0" y="2527300"/>
              <a:ext cx="9154160" cy="1361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lnSpc>
                  <a:spcPct val="123000"/>
                </a:lnSpc>
                <a:defRPr sz="7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gateway设计</a:t>
              </a:r>
            </a:p>
          </p:txBody>
        </p:sp>
        <p:pic>
          <p:nvPicPr>
            <p:cNvPr id="132" name="image 30006" descr="image 3000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04250" y="0"/>
              <a:ext cx="1905001" cy="1905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Object 30007"/>
            <p:cNvSpPr txBox="1"/>
            <p:nvPr/>
          </p:nvSpPr>
          <p:spPr>
            <a:xfrm>
              <a:off x="3237672" y="200716"/>
              <a:ext cx="2639061" cy="161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0">
                  <a:solidFill>
                    <a:srgbClr val="FFFFFF"/>
                  </a:solidFill>
                  <a:latin typeface="Microsoft YaHei Light"/>
                  <a:ea typeface="Microsoft YaHei Light"/>
                  <a:cs typeface="Microsoft YaHei Light"/>
                  <a:sym typeface="Microsoft YaHei Light"/>
                </a:defRPr>
              </a:lvl1pPr>
            </a:lstStyle>
            <a:p>
              <a:pPr/>
              <a:r>
                <a:t>2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120004" descr="image 12000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8770" y="7115013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 120005" descr="image 12000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07798" y="7165813"/>
            <a:ext cx="406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 120006" descr="image 12000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10376" y="3164809"/>
            <a:ext cx="46482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120007" descr="image 12000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94998" y="3164809"/>
            <a:ext cx="4648201" cy="321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 120008" descr="image 12000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22170" y="3164809"/>
            <a:ext cx="4648201" cy="321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Object 120009"/>
          <p:cNvSpPr txBox="1"/>
          <p:nvPr/>
        </p:nvSpPr>
        <p:spPr>
          <a:xfrm>
            <a:off x="4391195" y="2982247"/>
            <a:ext cx="14833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500">
                <a:solidFill>
                  <a:srgbClr val="00A0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01</a:t>
            </a:r>
          </a:p>
        </p:txBody>
      </p:sp>
      <p:sp>
        <p:nvSpPr>
          <p:cNvPr id="142" name="Object 1200010"/>
          <p:cNvSpPr txBox="1"/>
          <p:nvPr/>
        </p:nvSpPr>
        <p:spPr>
          <a:xfrm>
            <a:off x="11341089" y="2982247"/>
            <a:ext cx="14833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500">
                <a:solidFill>
                  <a:srgbClr val="CDCDCD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02</a:t>
            </a:r>
          </a:p>
        </p:txBody>
      </p:sp>
      <p:sp>
        <p:nvSpPr>
          <p:cNvPr id="143" name="Object 1200011"/>
          <p:cNvSpPr txBox="1"/>
          <p:nvPr/>
        </p:nvSpPr>
        <p:spPr>
          <a:xfrm>
            <a:off x="18464717" y="2982247"/>
            <a:ext cx="14833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500">
                <a:solidFill>
                  <a:srgbClr val="00A0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144" name="Object 1200012"/>
          <p:cNvSpPr txBox="1"/>
          <p:nvPr/>
        </p:nvSpPr>
        <p:spPr>
          <a:xfrm>
            <a:off x="18210717" y="7008896"/>
            <a:ext cx="19678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高可用</a:t>
            </a:r>
          </a:p>
        </p:txBody>
      </p:sp>
      <p:sp>
        <p:nvSpPr>
          <p:cNvPr id="145" name="Object 1200013"/>
          <p:cNvSpPr txBox="1"/>
          <p:nvPr/>
        </p:nvSpPr>
        <p:spPr>
          <a:xfrm>
            <a:off x="16716184" y="7998676"/>
            <a:ext cx="4340861" cy="2550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8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    集群部署，本地持久化注册信息。支持各种降级策略。dubbo-go注册中心调优。</a:t>
            </a:r>
          </a:p>
        </p:txBody>
      </p:sp>
      <p:sp>
        <p:nvSpPr>
          <p:cNvPr id="146" name="Object 1200014"/>
          <p:cNvSpPr txBox="1"/>
          <p:nvPr/>
        </p:nvSpPr>
        <p:spPr>
          <a:xfrm>
            <a:off x="9791689" y="6965520"/>
            <a:ext cx="545994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3000"/>
              </a:lnSpc>
              <a:defRPr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灵活权限校验、安全扫描</a:t>
            </a:r>
          </a:p>
        </p:txBody>
      </p:sp>
      <p:sp>
        <p:nvSpPr>
          <p:cNvPr id="147" name="Object 1200015"/>
          <p:cNvSpPr txBox="1"/>
          <p:nvPr/>
        </p:nvSpPr>
        <p:spPr>
          <a:xfrm>
            <a:off x="9778989" y="8022797"/>
            <a:ext cx="4340861" cy="1899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8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      启动时增加敏感信息扫描，权限策略一接口一配置，灵活、安全。</a:t>
            </a:r>
          </a:p>
        </p:txBody>
      </p:sp>
      <p:grpSp>
        <p:nvGrpSpPr>
          <p:cNvPr id="150" name="成组"/>
          <p:cNvGrpSpPr/>
          <p:nvPr/>
        </p:nvGrpSpPr>
        <p:grpSpPr>
          <a:xfrm>
            <a:off x="3278676" y="6988808"/>
            <a:ext cx="5847080" cy="558006"/>
            <a:chOff x="0" y="0"/>
            <a:chExt cx="5847079" cy="558005"/>
          </a:xfrm>
        </p:grpSpPr>
        <p:pic>
          <p:nvPicPr>
            <p:cNvPr id="148" name="image 120003" descr="image 120003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51605"/>
              <a:ext cx="406400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" name="Object 1200016"/>
            <p:cNvSpPr/>
            <p:nvPr/>
          </p:nvSpPr>
          <p:spPr>
            <a:xfrm>
              <a:off x="502920" y="0"/>
              <a:ext cx="534416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23000"/>
                </a:lnSpc>
                <a:defRPr sz="36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/>
              <a:r>
                <a:t>减少配置和依赖</a:t>
              </a:r>
            </a:p>
          </p:txBody>
        </p:sp>
      </p:grpSp>
      <p:sp>
        <p:nvSpPr>
          <p:cNvPr id="151" name="Object 1200017"/>
          <p:cNvSpPr txBox="1"/>
          <p:nvPr/>
        </p:nvSpPr>
        <p:spPr>
          <a:xfrm>
            <a:off x="2841796" y="8022266"/>
            <a:ext cx="4340860" cy="2550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8000"/>
              </a:lnSpc>
              <a:defRPr sz="2800">
                <a:solidFill>
                  <a:srgbClr val="FFFFFF"/>
                </a:solidFill>
                <a:latin typeface="Microsoft YaHei Light"/>
                <a:ea typeface="Microsoft YaHei Light"/>
                <a:cs typeface="Microsoft YaHei Light"/>
                <a:sym typeface="Microsoft YaHei Light"/>
              </a:defRPr>
            </a:lvl1pPr>
          </a:lstStyle>
          <a:p>
            <a:pPr/>
            <a:r>
              <a:t>     在满足需求基础上尽可能的减少依赖，借鉴dubbo管理思想,做到部署方便、使用便捷。</a:t>
            </a:r>
          </a:p>
        </p:txBody>
      </p:sp>
      <p:sp>
        <p:nvSpPr>
          <p:cNvPr id="152" name="Object 1200019"/>
          <p:cNvSpPr txBox="1"/>
          <p:nvPr/>
        </p:nvSpPr>
        <p:spPr>
          <a:xfrm>
            <a:off x="3887008" y="4809978"/>
            <a:ext cx="363904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7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simple</a:t>
            </a:r>
          </a:p>
        </p:txBody>
      </p:sp>
      <p:sp>
        <p:nvSpPr>
          <p:cNvPr id="153" name="Object 1200020"/>
          <p:cNvSpPr txBox="1"/>
          <p:nvPr/>
        </p:nvSpPr>
        <p:spPr>
          <a:xfrm>
            <a:off x="11418032" y="4809978"/>
            <a:ext cx="220726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7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154" name="Object 1200021"/>
          <p:cNvSpPr txBox="1"/>
          <p:nvPr/>
        </p:nvSpPr>
        <p:spPr>
          <a:xfrm>
            <a:off x="16073786" y="4530578"/>
            <a:ext cx="661781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7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High </a:t>
            </a:r>
          </a:p>
          <a:p>
            <a:pPr algn="ctr">
              <a:defRPr b="1" sz="37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t>Availability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321" y="2470282"/>
            <a:ext cx="19205358" cy="1085823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外部调用方"/>
          <p:cNvSpPr txBox="1"/>
          <p:nvPr/>
        </p:nvSpPr>
        <p:spPr>
          <a:xfrm>
            <a:off x="9667130" y="400050"/>
            <a:ext cx="266214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000"/>
            </a:lvl1pPr>
          </a:lstStyle>
          <a:p>
            <a:pPr/>
            <a:r>
              <a:t>外部调用方</a:t>
            </a:r>
          </a:p>
        </p:txBody>
      </p:sp>
      <p:sp>
        <p:nvSpPr>
          <p:cNvPr id="158" name="箭头"/>
          <p:cNvSpPr/>
          <p:nvPr/>
        </p:nvSpPr>
        <p:spPr>
          <a:xfrm rot="5402860">
            <a:off x="10363235" y="1473345"/>
            <a:ext cx="1270001" cy="1270001"/>
          </a:xfrm>
          <a:prstGeom prst="rightArrow">
            <a:avLst>
              <a:gd name="adj1" fmla="val 30187"/>
              <a:gd name="adj2" fmla="val 46609"/>
            </a:avLst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